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72"/>
      <p:bold r:id="rId73"/>
      <p:italic r:id="rId74"/>
      <p:boldItalic r:id="rId75"/>
    </p:embeddedFont>
    <p:embeddedFont>
      <p:font typeface="Montserrat ExtraBold" panose="00000900000000000000" pitchFamily="2" charset="0"/>
      <p:bold r:id="rId76"/>
      <p:boldItalic r:id="rId77"/>
    </p:embeddedFont>
    <p:embeddedFont>
      <p:font typeface="Montserrat ExtraLight" panose="00000300000000000000" pitchFamily="2" charset="0"/>
      <p:regular r:id="rId78"/>
      <p:bold r:id="rId79"/>
      <p:italic r:id="rId80"/>
      <p:boldItalic r:id="rId81"/>
    </p:embeddedFont>
    <p:embeddedFont>
      <p:font typeface="Montserrat Medium" panose="00000600000000000000" pitchFamily="2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628054-E72E-4447-B720-29C8B8B3A641}">
  <a:tblStyle styleId="{6B628054-E72E-4447-B720-29C8B8B3A6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D163E78-2D27-4BE2-8BA0-C30ACD02BDB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6EB33F-0291-465D-8D13-1C0BC8034D41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3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2cff617b6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2cff617b6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aba2cc1a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aba2cc1a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aba2cc1a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aba2cc1a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aba2cc1a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aba2cc1a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aba2cc1ad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aba2cc1ad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aba2cc1a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aba2cc1a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aba2cc1ad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aba2cc1ad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2da59a445_1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22da59a445_1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0c1c712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20c1c712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2da59a44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22da59a44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2da59a44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2da59a445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aba2cc1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aba2cc1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2da59a445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22da59a445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2da59a445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22da59a445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Montserrat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2da59a445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22da59a445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22da59a445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22da59a445_8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c463ed05d48d87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c463ed05d48d87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2da59a445_8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2da59a445_8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22da59a445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22da59a445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2da59a445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2da59a445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22da59a44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22da59a44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2da59a445_9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2da59a445_9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aba2cc1ad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aba2cc1ad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2da59a445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2da59a445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c463ed05d48d87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7c463ed05d48d87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20c1c712c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20c1c712c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20c1c712c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20c1c712c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21458dac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21458dac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22da59a445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22da59a445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21458dac1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21458dac1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20c1c712c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20c1c712c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21458dac1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21458dac13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0c1c712c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0c1c712c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aba2cc1ad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aba2cc1ad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0c1c712c8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20c1c712c8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20c1c712c8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20c1c712c8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20c1c712c8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20c1c712c8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21458dac1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21458dac1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20c1c712c8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20c1c712c8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20c1c712c8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20c1c712c8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20c1c712c8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20c1c712c8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22da59a445_1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22da59a445_1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22da59a445_1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22da59a445_1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22da59a445_1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22da59a445_1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aba2cc1ad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aba2cc1ad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22da59a445_1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22da59a445_1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22da59a445_1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22da59a445_1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22da59a445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22da59a445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22da59a445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22da59a445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22da59a445_1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22da59a445_1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22da59a445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122da59a445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22da59a445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22da59a445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22da59a445_1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22da59a445_1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22da59a445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22da59a445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22da59a445_1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22da59a445_1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aba2cc1ad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aba2cc1ad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21458dac13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21458dac13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21458dac1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121458dac1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21458dac13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21458dac13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21458dac1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21458dac1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21458dac13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21458dac13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21458dac1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21458dac1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21458dac13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21458dac13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21458dac1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21458dac1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1458dac13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1458dac13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21458dac13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121458dac13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aba2cc1ad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aba2cc1ad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aba2cc1ad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aba2cc1ad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aba2cc1ad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aba2cc1ad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ctrTitle"/>
          </p:nvPr>
        </p:nvSpPr>
        <p:spPr>
          <a:xfrm>
            <a:off x="2175900" y="1274700"/>
            <a:ext cx="4792200" cy="13200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Jack (MA) of all Trade(RS)</a:t>
            </a:r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2044200" y="3278800"/>
            <a:ext cx="5055600" cy="12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Alvin Lim Swee Hung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Deionna Chee Rui Ping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 Chia Yee, Lara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Leow Ken Hing Bryan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Timmothy Yonathan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2941650" y="2943750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Seminar 1 Group 7 </a:t>
            </a:r>
            <a:endParaRPr sz="18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>
            <a:spLocks noGrp="1"/>
          </p:cNvSpPr>
          <p:nvPr>
            <p:ph type="title"/>
          </p:nvPr>
        </p:nvSpPr>
        <p:spPr>
          <a:xfrm>
            <a:off x="495650" y="2603975"/>
            <a:ext cx="73962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Expanding and Enhancing Seller Presence </a:t>
            </a:r>
            <a:endParaRPr sz="4400"/>
          </a:p>
        </p:txBody>
      </p:sp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495650" y="1891775"/>
            <a:ext cx="43395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OPPORTUNITY 1</a:t>
            </a:r>
            <a:endParaRPr sz="2500"/>
          </a:p>
        </p:txBody>
      </p:sp>
      <p:sp>
        <p:nvSpPr>
          <p:cNvPr id="287" name="Google Shape;287;p4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 1</a:t>
            </a:r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18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DTC model gives brands the flexibility to </a:t>
            </a:r>
            <a:r>
              <a:rPr lang="en" sz="1600" u="sng"/>
              <a:t>expand</a:t>
            </a:r>
            <a:r>
              <a:rPr lang="en" sz="1600"/>
              <a:t> and </a:t>
            </a:r>
            <a:r>
              <a:rPr lang="en" sz="1600" u="sng"/>
              <a:t>enhance</a:t>
            </a:r>
            <a:r>
              <a:rPr lang="en" sz="1600"/>
              <a:t> their </a:t>
            </a:r>
            <a:r>
              <a:rPr lang="en" sz="1600" u="sng"/>
              <a:t>presence</a:t>
            </a:r>
            <a:r>
              <a:rPr lang="en" sz="1600"/>
              <a:t> by controlling all aspects of consumer interactions with the brand </a:t>
            </a:r>
            <a:endParaRPr sz="1600"/>
          </a:p>
        </p:txBody>
      </p:sp>
      <p:sp>
        <p:nvSpPr>
          <p:cNvPr id="294" name="Google Shape;294;p4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300" name="Google Shape;300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301" name="Google Shape;301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2" name="Google Shape;302;p47"/>
          <p:cNvSpPr txBox="1">
            <a:spLocks noGrp="1"/>
          </p:cNvSpPr>
          <p:nvPr>
            <p:ph type="subTitle" idx="4294967295"/>
          </p:nvPr>
        </p:nvSpPr>
        <p:spPr>
          <a:xfrm>
            <a:off x="3312809" y="284205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Building more effective recommendation systems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4294967295"/>
          </p:nvPr>
        </p:nvSpPr>
        <p:spPr>
          <a:xfrm>
            <a:off x="6306291" y="126045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Expanding seller presence (increased visibility)</a:t>
            </a:r>
            <a:endParaRPr sz="1600"/>
          </a:p>
        </p:txBody>
      </p:sp>
      <p:sp>
        <p:nvSpPr>
          <p:cNvPr id="304" name="Google Shape;304;p47"/>
          <p:cNvSpPr txBox="1">
            <a:spLocks noGrp="1"/>
          </p:cNvSpPr>
          <p:nvPr>
            <p:ph type="subTitle" idx="4294967295"/>
          </p:nvPr>
        </p:nvSpPr>
        <p:spPr>
          <a:xfrm>
            <a:off x="362209" y="284205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Understanding customers’ purchasing patterns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305" name="Google Shape;305;p47"/>
          <p:cNvSpPr txBox="1">
            <a:spLocks noGrp="1"/>
          </p:cNvSpPr>
          <p:nvPr>
            <p:ph type="subTitle" idx="4294967295"/>
          </p:nvPr>
        </p:nvSpPr>
        <p:spPr>
          <a:xfrm>
            <a:off x="6230101" y="3632000"/>
            <a:ext cx="2197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Enhancing seller presence (increased sales to existing customers)</a:t>
            </a:r>
            <a:endParaRPr sz="1600">
              <a:highlight>
                <a:schemeClr val="dk1"/>
              </a:highlight>
            </a:endParaRPr>
          </a:p>
        </p:txBody>
      </p:sp>
      <p:grpSp>
        <p:nvGrpSpPr>
          <p:cNvPr id="306" name="Google Shape;306;p47"/>
          <p:cNvGrpSpPr/>
          <p:nvPr/>
        </p:nvGrpSpPr>
        <p:grpSpPr>
          <a:xfrm>
            <a:off x="938505" y="1887156"/>
            <a:ext cx="914420" cy="914420"/>
            <a:chOff x="1739650" y="1887150"/>
            <a:chExt cx="684600" cy="684600"/>
          </a:xfrm>
        </p:grpSpPr>
        <p:sp>
          <p:nvSpPr>
            <p:cNvPr id="307" name="Google Shape;307;p47"/>
            <p:cNvSpPr/>
            <p:nvPr/>
          </p:nvSpPr>
          <p:spPr>
            <a:xfrm>
              <a:off x="1739650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47"/>
            <p:cNvGrpSpPr/>
            <p:nvPr/>
          </p:nvGrpSpPr>
          <p:grpSpPr>
            <a:xfrm>
              <a:off x="1849311" y="2037474"/>
              <a:ext cx="465264" cy="405471"/>
              <a:chOff x="5793678" y="3412685"/>
              <a:chExt cx="312614" cy="261611"/>
            </a:xfrm>
          </p:grpSpPr>
          <p:sp>
            <p:nvSpPr>
              <p:cNvPr id="309" name="Google Shape;309;p47"/>
              <p:cNvSpPr/>
              <p:nvPr/>
            </p:nvSpPr>
            <p:spPr>
              <a:xfrm>
                <a:off x="589010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1" y="1013"/>
                      <a:pt x="167" y="1013"/>
                    </a:cubicBezTo>
                    <a:cubicBezTo>
                      <a:pt x="250" y="1013"/>
                      <a:pt x="321" y="929"/>
                      <a:pt x="321" y="846"/>
                    </a:cubicBezTo>
                    <a:lnTo>
                      <a:pt x="321" y="143"/>
                    </a:lnTo>
                    <a:cubicBezTo>
                      <a:pt x="321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7"/>
              <p:cNvSpPr/>
              <p:nvPr/>
            </p:nvSpPr>
            <p:spPr>
              <a:xfrm>
                <a:off x="599809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2" y="1013"/>
                      <a:pt x="167" y="1013"/>
                    </a:cubicBezTo>
                    <a:cubicBezTo>
                      <a:pt x="250" y="1013"/>
                      <a:pt x="322" y="929"/>
                      <a:pt x="322" y="846"/>
                    </a:cubicBezTo>
                    <a:lnTo>
                      <a:pt x="322" y="143"/>
                    </a:lnTo>
                    <a:cubicBezTo>
                      <a:pt x="310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7"/>
              <p:cNvSpPr/>
              <p:nvPr/>
            </p:nvSpPr>
            <p:spPr>
              <a:xfrm>
                <a:off x="5814673" y="3528367"/>
                <a:ext cx="43222" cy="15564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489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51"/>
                      <a:pt x="72" y="322"/>
                      <a:pt x="167" y="322"/>
                    </a:cubicBezTo>
                    <a:cubicBezTo>
                      <a:pt x="346" y="322"/>
                      <a:pt x="870" y="358"/>
                      <a:pt x="1120" y="477"/>
                    </a:cubicBezTo>
                    <a:cubicBezTo>
                      <a:pt x="1144" y="489"/>
                      <a:pt x="1167" y="489"/>
                      <a:pt x="1191" y="489"/>
                    </a:cubicBezTo>
                    <a:cubicBezTo>
                      <a:pt x="1251" y="489"/>
                      <a:pt x="1310" y="453"/>
                      <a:pt x="1346" y="394"/>
                    </a:cubicBezTo>
                    <a:cubicBezTo>
                      <a:pt x="1358" y="322"/>
                      <a:pt x="1322" y="239"/>
                      <a:pt x="1251" y="191"/>
                    </a:cubicBezTo>
                    <a:cubicBezTo>
                      <a:pt x="882" y="13"/>
                      <a:pt x="19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7"/>
              <p:cNvSpPr/>
              <p:nvPr/>
            </p:nvSpPr>
            <p:spPr>
              <a:xfrm>
                <a:off x="5797995" y="3631074"/>
                <a:ext cx="10662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334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1179"/>
                    </a:lnTo>
                    <a:cubicBezTo>
                      <a:pt x="1" y="1262"/>
                      <a:pt x="84" y="1334"/>
                      <a:pt x="167" y="1334"/>
                    </a:cubicBezTo>
                    <a:cubicBezTo>
                      <a:pt x="251" y="1334"/>
                      <a:pt x="334" y="1262"/>
                      <a:pt x="334" y="1179"/>
                    </a:cubicBezTo>
                    <a:lnTo>
                      <a:pt x="334" y="167"/>
                    </a:lnTo>
                    <a:cubicBezTo>
                      <a:pt x="334" y="72"/>
                      <a:pt x="263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7"/>
              <p:cNvSpPr/>
              <p:nvPr/>
            </p:nvSpPr>
            <p:spPr>
              <a:xfrm>
                <a:off x="5793678" y="3412685"/>
                <a:ext cx="312614" cy="247725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8299" extrusionOk="0">
                    <a:moveTo>
                      <a:pt x="9144" y="2512"/>
                    </a:moveTo>
                    <a:cubicBezTo>
                      <a:pt x="9418" y="2512"/>
                      <a:pt x="9656" y="2715"/>
                      <a:pt x="9656" y="2953"/>
                    </a:cubicBezTo>
                    <a:lnTo>
                      <a:pt x="9656" y="2977"/>
                    </a:lnTo>
                    <a:cubicBezTo>
                      <a:pt x="9501" y="2917"/>
                      <a:pt x="9335" y="2869"/>
                      <a:pt x="9144" y="2869"/>
                    </a:cubicBezTo>
                    <a:cubicBezTo>
                      <a:pt x="8965" y="2869"/>
                      <a:pt x="8787" y="2905"/>
                      <a:pt x="8620" y="2977"/>
                    </a:cubicBezTo>
                    <a:lnTo>
                      <a:pt x="8620" y="2953"/>
                    </a:lnTo>
                    <a:cubicBezTo>
                      <a:pt x="8620" y="2727"/>
                      <a:pt x="8858" y="2512"/>
                      <a:pt x="9144" y="2512"/>
                    </a:cubicBezTo>
                    <a:close/>
                    <a:moveTo>
                      <a:pt x="2869" y="3203"/>
                    </a:moveTo>
                    <a:lnTo>
                      <a:pt x="2869" y="3858"/>
                    </a:lnTo>
                    <a:cubicBezTo>
                      <a:pt x="2869" y="3965"/>
                      <a:pt x="2846" y="4060"/>
                      <a:pt x="2798" y="4167"/>
                    </a:cubicBezTo>
                    <a:lnTo>
                      <a:pt x="2727" y="4334"/>
                    </a:lnTo>
                    <a:cubicBezTo>
                      <a:pt x="2715" y="4346"/>
                      <a:pt x="2715" y="4382"/>
                      <a:pt x="2715" y="4405"/>
                    </a:cubicBezTo>
                    <a:lnTo>
                      <a:pt x="2715" y="4751"/>
                    </a:lnTo>
                    <a:cubicBezTo>
                      <a:pt x="2715" y="4989"/>
                      <a:pt x="2619" y="5191"/>
                      <a:pt x="2441" y="5358"/>
                    </a:cubicBezTo>
                    <a:cubicBezTo>
                      <a:pt x="2298" y="5525"/>
                      <a:pt x="2072" y="5596"/>
                      <a:pt x="1834" y="5596"/>
                    </a:cubicBezTo>
                    <a:cubicBezTo>
                      <a:pt x="1369" y="5584"/>
                      <a:pt x="1000" y="5179"/>
                      <a:pt x="1000" y="4703"/>
                    </a:cubicBezTo>
                    <a:lnTo>
                      <a:pt x="1000" y="4405"/>
                    </a:lnTo>
                    <a:cubicBezTo>
                      <a:pt x="1000" y="4382"/>
                      <a:pt x="1000" y="4358"/>
                      <a:pt x="988" y="4334"/>
                    </a:cubicBezTo>
                    <a:lnTo>
                      <a:pt x="881" y="4143"/>
                    </a:lnTo>
                    <a:cubicBezTo>
                      <a:pt x="845" y="4060"/>
                      <a:pt x="822" y="3989"/>
                      <a:pt x="822" y="3905"/>
                    </a:cubicBezTo>
                    <a:lnTo>
                      <a:pt x="822" y="3882"/>
                    </a:lnTo>
                    <a:cubicBezTo>
                      <a:pt x="822" y="3501"/>
                      <a:pt x="1131" y="3203"/>
                      <a:pt x="1500" y="3203"/>
                    </a:cubicBezTo>
                    <a:close/>
                    <a:moveTo>
                      <a:pt x="9144" y="3215"/>
                    </a:moveTo>
                    <a:cubicBezTo>
                      <a:pt x="9704" y="3215"/>
                      <a:pt x="10168" y="3679"/>
                      <a:pt x="10168" y="4239"/>
                    </a:cubicBezTo>
                    <a:cubicBezTo>
                      <a:pt x="10168" y="4346"/>
                      <a:pt x="10156" y="4465"/>
                      <a:pt x="10108" y="4572"/>
                    </a:cubicBezTo>
                    <a:cubicBezTo>
                      <a:pt x="9656" y="4108"/>
                      <a:pt x="8870" y="3929"/>
                      <a:pt x="8823" y="3929"/>
                    </a:cubicBezTo>
                    <a:cubicBezTo>
                      <a:pt x="8814" y="3926"/>
                      <a:pt x="8804" y="3925"/>
                      <a:pt x="8794" y="3925"/>
                    </a:cubicBezTo>
                    <a:cubicBezTo>
                      <a:pt x="8763" y="3925"/>
                      <a:pt x="8727" y="3938"/>
                      <a:pt x="8692" y="3965"/>
                    </a:cubicBezTo>
                    <a:cubicBezTo>
                      <a:pt x="8644" y="3989"/>
                      <a:pt x="8632" y="4036"/>
                      <a:pt x="8632" y="4084"/>
                    </a:cubicBezTo>
                    <a:cubicBezTo>
                      <a:pt x="8632" y="4084"/>
                      <a:pt x="8632" y="4179"/>
                      <a:pt x="8513" y="4298"/>
                    </a:cubicBezTo>
                    <a:cubicBezTo>
                      <a:pt x="8453" y="4358"/>
                      <a:pt x="8453" y="4465"/>
                      <a:pt x="8513" y="4524"/>
                    </a:cubicBezTo>
                    <a:cubicBezTo>
                      <a:pt x="8543" y="4554"/>
                      <a:pt x="8584" y="4569"/>
                      <a:pt x="8626" y="4569"/>
                    </a:cubicBezTo>
                    <a:cubicBezTo>
                      <a:pt x="8668" y="4569"/>
                      <a:pt x="8709" y="4554"/>
                      <a:pt x="8739" y="4524"/>
                    </a:cubicBezTo>
                    <a:cubicBezTo>
                      <a:pt x="8823" y="4441"/>
                      <a:pt x="8882" y="4346"/>
                      <a:pt x="8918" y="4274"/>
                    </a:cubicBezTo>
                    <a:cubicBezTo>
                      <a:pt x="9180" y="4346"/>
                      <a:pt x="9739" y="4560"/>
                      <a:pt x="9989" y="4894"/>
                    </a:cubicBezTo>
                    <a:cubicBezTo>
                      <a:pt x="9906" y="5298"/>
                      <a:pt x="9573" y="5596"/>
                      <a:pt x="9144" y="5596"/>
                    </a:cubicBezTo>
                    <a:cubicBezTo>
                      <a:pt x="8704" y="5596"/>
                      <a:pt x="8334" y="5275"/>
                      <a:pt x="8287" y="4834"/>
                    </a:cubicBezTo>
                    <a:cubicBezTo>
                      <a:pt x="8287" y="4810"/>
                      <a:pt x="8275" y="4798"/>
                      <a:pt x="8263" y="4774"/>
                    </a:cubicBezTo>
                    <a:cubicBezTo>
                      <a:pt x="8156" y="4620"/>
                      <a:pt x="8108" y="4441"/>
                      <a:pt x="8108" y="4239"/>
                    </a:cubicBezTo>
                    <a:cubicBezTo>
                      <a:pt x="8108" y="3679"/>
                      <a:pt x="8573" y="3215"/>
                      <a:pt x="9144" y="3215"/>
                    </a:cubicBezTo>
                    <a:close/>
                    <a:moveTo>
                      <a:pt x="5441" y="298"/>
                    </a:moveTo>
                    <a:cubicBezTo>
                      <a:pt x="6013" y="298"/>
                      <a:pt x="6489" y="488"/>
                      <a:pt x="6858" y="845"/>
                    </a:cubicBezTo>
                    <a:cubicBezTo>
                      <a:pt x="7227" y="1226"/>
                      <a:pt x="7453" y="1738"/>
                      <a:pt x="7501" y="2369"/>
                    </a:cubicBezTo>
                    <a:cubicBezTo>
                      <a:pt x="7620" y="4060"/>
                      <a:pt x="7763" y="5001"/>
                      <a:pt x="7822" y="5334"/>
                    </a:cubicBezTo>
                    <a:lnTo>
                      <a:pt x="7822" y="5346"/>
                    </a:lnTo>
                    <a:cubicBezTo>
                      <a:pt x="7632" y="5453"/>
                      <a:pt x="7310" y="5632"/>
                      <a:pt x="6787" y="5763"/>
                    </a:cubicBezTo>
                    <a:lnTo>
                      <a:pt x="6525" y="5644"/>
                    </a:lnTo>
                    <a:cubicBezTo>
                      <a:pt x="6453" y="5608"/>
                      <a:pt x="6418" y="5548"/>
                      <a:pt x="6418" y="5477"/>
                    </a:cubicBezTo>
                    <a:lnTo>
                      <a:pt x="6418" y="4929"/>
                    </a:lnTo>
                    <a:cubicBezTo>
                      <a:pt x="6918" y="4596"/>
                      <a:pt x="7263" y="4024"/>
                      <a:pt x="7263" y="3370"/>
                    </a:cubicBezTo>
                    <a:lnTo>
                      <a:pt x="7263" y="3072"/>
                    </a:lnTo>
                    <a:cubicBezTo>
                      <a:pt x="7263" y="2869"/>
                      <a:pt x="7180" y="2691"/>
                      <a:pt x="7037" y="2560"/>
                    </a:cubicBezTo>
                    <a:cubicBezTo>
                      <a:pt x="6727" y="2274"/>
                      <a:pt x="6001" y="1798"/>
                      <a:pt x="4751" y="1667"/>
                    </a:cubicBezTo>
                    <a:cubicBezTo>
                      <a:pt x="4744" y="1666"/>
                      <a:pt x="4737" y="1666"/>
                      <a:pt x="4730" y="1666"/>
                    </a:cubicBezTo>
                    <a:cubicBezTo>
                      <a:pt x="4645" y="1666"/>
                      <a:pt x="4583" y="1733"/>
                      <a:pt x="4572" y="1822"/>
                    </a:cubicBezTo>
                    <a:cubicBezTo>
                      <a:pt x="4548" y="1905"/>
                      <a:pt x="4632" y="1977"/>
                      <a:pt x="4715" y="2000"/>
                    </a:cubicBezTo>
                    <a:cubicBezTo>
                      <a:pt x="5882" y="2119"/>
                      <a:pt x="6537" y="2548"/>
                      <a:pt x="6834" y="2798"/>
                    </a:cubicBezTo>
                    <a:cubicBezTo>
                      <a:pt x="6906" y="2858"/>
                      <a:pt x="6953" y="2965"/>
                      <a:pt x="6953" y="3072"/>
                    </a:cubicBezTo>
                    <a:lnTo>
                      <a:pt x="6953" y="3370"/>
                    </a:lnTo>
                    <a:cubicBezTo>
                      <a:pt x="6953" y="4215"/>
                      <a:pt x="6263" y="4894"/>
                      <a:pt x="5417" y="4894"/>
                    </a:cubicBezTo>
                    <a:cubicBezTo>
                      <a:pt x="4572" y="4894"/>
                      <a:pt x="3881" y="4215"/>
                      <a:pt x="3881" y="3370"/>
                    </a:cubicBezTo>
                    <a:lnTo>
                      <a:pt x="3881" y="3227"/>
                    </a:lnTo>
                    <a:cubicBezTo>
                      <a:pt x="3881" y="3167"/>
                      <a:pt x="3917" y="3108"/>
                      <a:pt x="3977" y="3084"/>
                    </a:cubicBezTo>
                    <a:cubicBezTo>
                      <a:pt x="4167" y="2965"/>
                      <a:pt x="4429" y="2750"/>
                      <a:pt x="4548" y="2393"/>
                    </a:cubicBezTo>
                    <a:cubicBezTo>
                      <a:pt x="4584" y="2310"/>
                      <a:pt x="4536" y="2215"/>
                      <a:pt x="4453" y="2203"/>
                    </a:cubicBezTo>
                    <a:cubicBezTo>
                      <a:pt x="4434" y="2198"/>
                      <a:pt x="4415" y="2196"/>
                      <a:pt x="4398" y="2196"/>
                    </a:cubicBezTo>
                    <a:cubicBezTo>
                      <a:pt x="4327" y="2196"/>
                      <a:pt x="4270" y="2234"/>
                      <a:pt x="4251" y="2310"/>
                    </a:cubicBezTo>
                    <a:cubicBezTo>
                      <a:pt x="4167" y="2572"/>
                      <a:pt x="3977" y="2727"/>
                      <a:pt x="3822" y="2810"/>
                    </a:cubicBezTo>
                    <a:cubicBezTo>
                      <a:pt x="3679" y="2905"/>
                      <a:pt x="3572" y="3072"/>
                      <a:pt x="3572" y="3227"/>
                    </a:cubicBezTo>
                    <a:lnTo>
                      <a:pt x="3572" y="3370"/>
                    </a:lnTo>
                    <a:cubicBezTo>
                      <a:pt x="3572" y="4024"/>
                      <a:pt x="3917" y="4584"/>
                      <a:pt x="4417" y="4929"/>
                    </a:cubicBezTo>
                    <a:lnTo>
                      <a:pt x="4417" y="5477"/>
                    </a:lnTo>
                    <a:cubicBezTo>
                      <a:pt x="4417" y="5548"/>
                      <a:pt x="4370" y="5608"/>
                      <a:pt x="4310" y="5644"/>
                    </a:cubicBezTo>
                    <a:lnTo>
                      <a:pt x="4048" y="5763"/>
                    </a:lnTo>
                    <a:cubicBezTo>
                      <a:pt x="3536" y="5632"/>
                      <a:pt x="3215" y="5453"/>
                      <a:pt x="3060" y="5346"/>
                    </a:cubicBezTo>
                    <a:lnTo>
                      <a:pt x="3060" y="5334"/>
                    </a:lnTo>
                    <a:cubicBezTo>
                      <a:pt x="3131" y="5001"/>
                      <a:pt x="3262" y="4060"/>
                      <a:pt x="3393" y="2369"/>
                    </a:cubicBezTo>
                    <a:cubicBezTo>
                      <a:pt x="3441" y="1738"/>
                      <a:pt x="3655" y="1226"/>
                      <a:pt x="4036" y="845"/>
                    </a:cubicBezTo>
                    <a:cubicBezTo>
                      <a:pt x="4393" y="488"/>
                      <a:pt x="4882" y="298"/>
                      <a:pt x="5441" y="298"/>
                    </a:cubicBezTo>
                    <a:close/>
                    <a:moveTo>
                      <a:pt x="2750" y="5465"/>
                    </a:moveTo>
                    <a:cubicBezTo>
                      <a:pt x="2786" y="5501"/>
                      <a:pt x="2810" y="5572"/>
                      <a:pt x="2869" y="5596"/>
                    </a:cubicBezTo>
                    <a:cubicBezTo>
                      <a:pt x="3000" y="5691"/>
                      <a:pt x="3239" y="5822"/>
                      <a:pt x="3584" y="5941"/>
                    </a:cubicBezTo>
                    <a:lnTo>
                      <a:pt x="3155" y="6144"/>
                    </a:lnTo>
                    <a:lnTo>
                      <a:pt x="2655" y="6001"/>
                    </a:lnTo>
                    <a:cubicBezTo>
                      <a:pt x="2512" y="5953"/>
                      <a:pt x="2512" y="5953"/>
                      <a:pt x="2512" y="5906"/>
                    </a:cubicBezTo>
                    <a:lnTo>
                      <a:pt x="2512" y="5691"/>
                    </a:lnTo>
                    <a:cubicBezTo>
                      <a:pt x="2572" y="5656"/>
                      <a:pt x="2619" y="5608"/>
                      <a:pt x="2667" y="5572"/>
                    </a:cubicBezTo>
                    <a:cubicBezTo>
                      <a:pt x="2691" y="5536"/>
                      <a:pt x="2727" y="5513"/>
                      <a:pt x="2750" y="5465"/>
                    </a:cubicBezTo>
                    <a:close/>
                    <a:moveTo>
                      <a:pt x="8096" y="5239"/>
                    </a:moveTo>
                    <a:cubicBezTo>
                      <a:pt x="8180" y="5417"/>
                      <a:pt x="8323" y="5572"/>
                      <a:pt x="8477" y="5691"/>
                    </a:cubicBezTo>
                    <a:lnTo>
                      <a:pt x="8477" y="6025"/>
                    </a:lnTo>
                    <a:lnTo>
                      <a:pt x="8489" y="6025"/>
                    </a:lnTo>
                    <a:lnTo>
                      <a:pt x="7977" y="6287"/>
                    </a:lnTo>
                    <a:cubicBezTo>
                      <a:pt x="7977" y="6287"/>
                      <a:pt x="7965" y="6287"/>
                      <a:pt x="7965" y="6263"/>
                    </a:cubicBezTo>
                    <a:lnTo>
                      <a:pt x="7227" y="5941"/>
                    </a:lnTo>
                    <a:cubicBezTo>
                      <a:pt x="7596" y="5822"/>
                      <a:pt x="7822" y="5667"/>
                      <a:pt x="7942" y="5596"/>
                    </a:cubicBezTo>
                    <a:cubicBezTo>
                      <a:pt x="8049" y="5525"/>
                      <a:pt x="8108" y="5406"/>
                      <a:pt x="8096" y="5275"/>
                    </a:cubicBezTo>
                    <a:lnTo>
                      <a:pt x="8096" y="5239"/>
                    </a:lnTo>
                    <a:close/>
                    <a:moveTo>
                      <a:pt x="2203" y="5870"/>
                    </a:moveTo>
                    <a:lnTo>
                      <a:pt x="2203" y="5929"/>
                    </a:lnTo>
                    <a:cubicBezTo>
                      <a:pt x="2203" y="5953"/>
                      <a:pt x="2203" y="5989"/>
                      <a:pt x="2215" y="6013"/>
                    </a:cubicBezTo>
                    <a:lnTo>
                      <a:pt x="1857" y="6370"/>
                    </a:lnTo>
                    <a:lnTo>
                      <a:pt x="1500" y="6013"/>
                    </a:lnTo>
                    <a:cubicBezTo>
                      <a:pt x="1512" y="5989"/>
                      <a:pt x="1512" y="5953"/>
                      <a:pt x="1512" y="5929"/>
                    </a:cubicBezTo>
                    <a:lnTo>
                      <a:pt x="1512" y="5870"/>
                    </a:lnTo>
                    <a:cubicBezTo>
                      <a:pt x="1619" y="5894"/>
                      <a:pt x="1726" y="5929"/>
                      <a:pt x="1834" y="5929"/>
                    </a:cubicBezTo>
                    <a:lnTo>
                      <a:pt x="1857" y="5929"/>
                    </a:lnTo>
                    <a:cubicBezTo>
                      <a:pt x="1976" y="5929"/>
                      <a:pt x="2096" y="5906"/>
                      <a:pt x="2203" y="5870"/>
                    </a:cubicBezTo>
                    <a:close/>
                    <a:moveTo>
                      <a:pt x="9525" y="5882"/>
                    </a:moveTo>
                    <a:lnTo>
                      <a:pt x="9525" y="6048"/>
                    </a:lnTo>
                    <a:cubicBezTo>
                      <a:pt x="9525" y="6108"/>
                      <a:pt x="9537" y="6144"/>
                      <a:pt x="9573" y="6191"/>
                    </a:cubicBezTo>
                    <a:lnTo>
                      <a:pt x="9394" y="6322"/>
                    </a:lnTo>
                    <a:cubicBezTo>
                      <a:pt x="9323" y="6394"/>
                      <a:pt x="9236" y="6429"/>
                      <a:pt x="9151" y="6429"/>
                    </a:cubicBezTo>
                    <a:cubicBezTo>
                      <a:pt x="9067" y="6429"/>
                      <a:pt x="8983" y="6394"/>
                      <a:pt x="8918" y="6322"/>
                    </a:cubicBezTo>
                    <a:lnTo>
                      <a:pt x="8763" y="6191"/>
                    </a:lnTo>
                    <a:cubicBezTo>
                      <a:pt x="8799" y="6144"/>
                      <a:pt x="8811" y="6084"/>
                      <a:pt x="8811" y="6048"/>
                    </a:cubicBezTo>
                    <a:lnTo>
                      <a:pt x="8811" y="5882"/>
                    </a:lnTo>
                    <a:cubicBezTo>
                      <a:pt x="8918" y="5906"/>
                      <a:pt x="9037" y="5941"/>
                      <a:pt x="9168" y="5941"/>
                    </a:cubicBezTo>
                    <a:cubicBezTo>
                      <a:pt x="9287" y="5941"/>
                      <a:pt x="9406" y="5929"/>
                      <a:pt x="9525" y="5882"/>
                    </a:cubicBezTo>
                    <a:close/>
                    <a:moveTo>
                      <a:pt x="6096" y="5096"/>
                    </a:moveTo>
                    <a:lnTo>
                      <a:pt x="6096" y="5477"/>
                    </a:lnTo>
                    <a:cubicBezTo>
                      <a:pt x="6096" y="5667"/>
                      <a:pt x="6215" y="5846"/>
                      <a:pt x="6394" y="5941"/>
                    </a:cubicBezTo>
                    <a:lnTo>
                      <a:pt x="6632" y="6048"/>
                    </a:lnTo>
                    <a:cubicBezTo>
                      <a:pt x="6406" y="6489"/>
                      <a:pt x="5941" y="6787"/>
                      <a:pt x="5417" y="6787"/>
                    </a:cubicBezTo>
                    <a:cubicBezTo>
                      <a:pt x="4894" y="6787"/>
                      <a:pt x="4441" y="6501"/>
                      <a:pt x="4203" y="6048"/>
                    </a:cubicBezTo>
                    <a:lnTo>
                      <a:pt x="4441" y="5941"/>
                    </a:lnTo>
                    <a:cubicBezTo>
                      <a:pt x="4620" y="5870"/>
                      <a:pt x="4739" y="5691"/>
                      <a:pt x="4739" y="5477"/>
                    </a:cubicBezTo>
                    <a:lnTo>
                      <a:pt x="4739" y="5096"/>
                    </a:lnTo>
                    <a:cubicBezTo>
                      <a:pt x="4941" y="5179"/>
                      <a:pt x="5179" y="5227"/>
                      <a:pt x="5417" y="5227"/>
                    </a:cubicBezTo>
                    <a:cubicBezTo>
                      <a:pt x="5656" y="5227"/>
                      <a:pt x="5894" y="5179"/>
                      <a:pt x="6096" y="5096"/>
                    </a:cubicBezTo>
                    <a:close/>
                    <a:moveTo>
                      <a:pt x="5417" y="0"/>
                    </a:moveTo>
                    <a:cubicBezTo>
                      <a:pt x="4763" y="0"/>
                      <a:pt x="4215" y="226"/>
                      <a:pt x="3786" y="643"/>
                    </a:cubicBezTo>
                    <a:cubicBezTo>
                      <a:pt x="3346" y="1060"/>
                      <a:pt x="3096" y="1655"/>
                      <a:pt x="3048" y="2346"/>
                    </a:cubicBezTo>
                    <a:cubicBezTo>
                      <a:pt x="3036" y="2548"/>
                      <a:pt x="3024" y="2703"/>
                      <a:pt x="3012" y="2881"/>
                    </a:cubicBezTo>
                    <a:lnTo>
                      <a:pt x="1524" y="2881"/>
                    </a:lnTo>
                    <a:cubicBezTo>
                      <a:pt x="964" y="2881"/>
                      <a:pt x="512" y="3334"/>
                      <a:pt x="512" y="3893"/>
                    </a:cubicBezTo>
                    <a:lnTo>
                      <a:pt x="512" y="3917"/>
                    </a:lnTo>
                    <a:cubicBezTo>
                      <a:pt x="512" y="4048"/>
                      <a:pt x="536" y="4167"/>
                      <a:pt x="595" y="4286"/>
                    </a:cubicBezTo>
                    <a:lnTo>
                      <a:pt x="667" y="4453"/>
                    </a:lnTo>
                    <a:lnTo>
                      <a:pt x="667" y="4703"/>
                    </a:lnTo>
                    <a:cubicBezTo>
                      <a:pt x="667" y="5120"/>
                      <a:pt x="881" y="5477"/>
                      <a:pt x="1179" y="5703"/>
                    </a:cubicBezTo>
                    <a:lnTo>
                      <a:pt x="1179" y="5929"/>
                    </a:lnTo>
                    <a:cubicBezTo>
                      <a:pt x="1179" y="5953"/>
                      <a:pt x="1167" y="5989"/>
                      <a:pt x="1131" y="5989"/>
                    </a:cubicBezTo>
                    <a:lnTo>
                      <a:pt x="476" y="6179"/>
                    </a:lnTo>
                    <a:cubicBezTo>
                      <a:pt x="191" y="6251"/>
                      <a:pt x="0" y="6513"/>
                      <a:pt x="0" y="6810"/>
                    </a:cubicBezTo>
                    <a:lnTo>
                      <a:pt x="0" y="8120"/>
                    </a:lnTo>
                    <a:cubicBezTo>
                      <a:pt x="0" y="8215"/>
                      <a:pt x="71" y="8287"/>
                      <a:pt x="167" y="8287"/>
                    </a:cubicBezTo>
                    <a:cubicBezTo>
                      <a:pt x="250" y="8287"/>
                      <a:pt x="333" y="8215"/>
                      <a:pt x="333" y="8120"/>
                    </a:cubicBezTo>
                    <a:lnTo>
                      <a:pt x="333" y="6810"/>
                    </a:lnTo>
                    <a:cubicBezTo>
                      <a:pt x="333" y="6668"/>
                      <a:pt x="429" y="6513"/>
                      <a:pt x="583" y="6477"/>
                    </a:cubicBezTo>
                    <a:lnTo>
                      <a:pt x="1238" y="6287"/>
                    </a:lnTo>
                    <a:cubicBezTo>
                      <a:pt x="1262" y="6287"/>
                      <a:pt x="1286" y="6263"/>
                      <a:pt x="1310" y="6251"/>
                    </a:cubicBezTo>
                    <a:lnTo>
                      <a:pt x="1715" y="6656"/>
                    </a:lnTo>
                    <a:lnTo>
                      <a:pt x="1715" y="8108"/>
                    </a:lnTo>
                    <a:cubicBezTo>
                      <a:pt x="1715" y="8203"/>
                      <a:pt x="1786" y="8275"/>
                      <a:pt x="1881" y="8275"/>
                    </a:cubicBezTo>
                    <a:cubicBezTo>
                      <a:pt x="1965" y="8275"/>
                      <a:pt x="2036" y="8203"/>
                      <a:pt x="2036" y="8108"/>
                    </a:cubicBezTo>
                    <a:lnTo>
                      <a:pt x="2036" y="6656"/>
                    </a:lnTo>
                    <a:lnTo>
                      <a:pt x="2441" y="6251"/>
                    </a:lnTo>
                    <a:cubicBezTo>
                      <a:pt x="2500" y="6287"/>
                      <a:pt x="2548" y="6298"/>
                      <a:pt x="2596" y="6310"/>
                    </a:cubicBezTo>
                    <a:lnTo>
                      <a:pt x="2750" y="6358"/>
                    </a:lnTo>
                    <a:cubicBezTo>
                      <a:pt x="2536" y="6501"/>
                      <a:pt x="2393" y="6751"/>
                      <a:pt x="2393" y="7037"/>
                    </a:cubicBezTo>
                    <a:lnTo>
                      <a:pt x="2393" y="8120"/>
                    </a:lnTo>
                    <a:cubicBezTo>
                      <a:pt x="2393" y="8215"/>
                      <a:pt x="2465" y="8287"/>
                      <a:pt x="2560" y="8287"/>
                    </a:cubicBezTo>
                    <a:cubicBezTo>
                      <a:pt x="2643" y="8287"/>
                      <a:pt x="2727" y="8215"/>
                      <a:pt x="2727" y="8120"/>
                    </a:cubicBezTo>
                    <a:lnTo>
                      <a:pt x="2727" y="7037"/>
                    </a:lnTo>
                    <a:cubicBezTo>
                      <a:pt x="2727" y="6834"/>
                      <a:pt x="2846" y="6656"/>
                      <a:pt x="3036" y="6560"/>
                    </a:cubicBezTo>
                    <a:lnTo>
                      <a:pt x="3941" y="6156"/>
                    </a:lnTo>
                    <a:cubicBezTo>
                      <a:pt x="4227" y="6727"/>
                      <a:pt x="4810" y="7096"/>
                      <a:pt x="5441" y="7096"/>
                    </a:cubicBezTo>
                    <a:cubicBezTo>
                      <a:pt x="6084" y="7096"/>
                      <a:pt x="6668" y="6739"/>
                      <a:pt x="6953" y="6156"/>
                    </a:cubicBezTo>
                    <a:lnTo>
                      <a:pt x="7858" y="6560"/>
                    </a:lnTo>
                    <a:cubicBezTo>
                      <a:pt x="8049" y="6656"/>
                      <a:pt x="8168" y="6834"/>
                      <a:pt x="8168" y="7037"/>
                    </a:cubicBezTo>
                    <a:lnTo>
                      <a:pt x="8168" y="8120"/>
                    </a:lnTo>
                    <a:cubicBezTo>
                      <a:pt x="8168" y="8215"/>
                      <a:pt x="8239" y="8287"/>
                      <a:pt x="8334" y="8287"/>
                    </a:cubicBezTo>
                    <a:cubicBezTo>
                      <a:pt x="8418" y="8287"/>
                      <a:pt x="8501" y="8215"/>
                      <a:pt x="8501" y="8120"/>
                    </a:cubicBezTo>
                    <a:lnTo>
                      <a:pt x="8501" y="7037"/>
                    </a:lnTo>
                    <a:cubicBezTo>
                      <a:pt x="8501" y="6834"/>
                      <a:pt x="8418" y="6656"/>
                      <a:pt x="8299" y="6501"/>
                    </a:cubicBezTo>
                    <a:lnTo>
                      <a:pt x="8537" y="6382"/>
                    </a:lnTo>
                    <a:lnTo>
                      <a:pt x="8715" y="6560"/>
                    </a:lnTo>
                    <a:cubicBezTo>
                      <a:pt x="8858" y="6679"/>
                      <a:pt x="9013" y="6739"/>
                      <a:pt x="9180" y="6739"/>
                    </a:cubicBezTo>
                    <a:cubicBezTo>
                      <a:pt x="9346" y="6739"/>
                      <a:pt x="9513" y="6679"/>
                      <a:pt x="9644" y="6560"/>
                    </a:cubicBezTo>
                    <a:lnTo>
                      <a:pt x="9823" y="6382"/>
                    </a:lnTo>
                    <a:lnTo>
                      <a:pt x="10358" y="6656"/>
                    </a:lnTo>
                    <a:cubicBezTo>
                      <a:pt x="10478" y="6715"/>
                      <a:pt x="10549" y="6834"/>
                      <a:pt x="10549" y="6965"/>
                    </a:cubicBezTo>
                    <a:lnTo>
                      <a:pt x="10549" y="8144"/>
                    </a:lnTo>
                    <a:cubicBezTo>
                      <a:pt x="10549" y="8227"/>
                      <a:pt x="10620" y="8299"/>
                      <a:pt x="10716" y="8299"/>
                    </a:cubicBezTo>
                    <a:cubicBezTo>
                      <a:pt x="10799" y="8299"/>
                      <a:pt x="10882" y="8227"/>
                      <a:pt x="10882" y="8144"/>
                    </a:cubicBezTo>
                    <a:lnTo>
                      <a:pt x="10882" y="6965"/>
                    </a:lnTo>
                    <a:cubicBezTo>
                      <a:pt x="10823" y="6703"/>
                      <a:pt x="10692" y="6477"/>
                      <a:pt x="10466" y="6358"/>
                    </a:cubicBezTo>
                    <a:lnTo>
                      <a:pt x="9823" y="6025"/>
                    </a:lnTo>
                    <a:lnTo>
                      <a:pt x="9823" y="6013"/>
                    </a:lnTo>
                    <a:lnTo>
                      <a:pt x="9823" y="5691"/>
                    </a:lnTo>
                    <a:cubicBezTo>
                      <a:pt x="10097" y="5501"/>
                      <a:pt x="10275" y="5227"/>
                      <a:pt x="10311" y="4882"/>
                    </a:cubicBezTo>
                    <a:cubicBezTo>
                      <a:pt x="10430" y="4679"/>
                      <a:pt x="10489" y="4453"/>
                      <a:pt x="10489" y="4215"/>
                    </a:cubicBezTo>
                    <a:cubicBezTo>
                      <a:pt x="10489" y="3786"/>
                      <a:pt x="10287" y="3381"/>
                      <a:pt x="9954" y="3143"/>
                    </a:cubicBezTo>
                    <a:cubicBezTo>
                      <a:pt x="9977" y="3084"/>
                      <a:pt x="9989" y="3012"/>
                      <a:pt x="9989" y="2953"/>
                    </a:cubicBezTo>
                    <a:cubicBezTo>
                      <a:pt x="9989" y="2536"/>
                      <a:pt x="9620" y="2191"/>
                      <a:pt x="9156" y="2191"/>
                    </a:cubicBezTo>
                    <a:cubicBezTo>
                      <a:pt x="8692" y="2191"/>
                      <a:pt x="8323" y="2524"/>
                      <a:pt x="8323" y="2953"/>
                    </a:cubicBezTo>
                    <a:cubicBezTo>
                      <a:pt x="8323" y="3024"/>
                      <a:pt x="8334" y="3084"/>
                      <a:pt x="8346" y="3143"/>
                    </a:cubicBezTo>
                    <a:cubicBezTo>
                      <a:pt x="8156" y="3286"/>
                      <a:pt x="8013" y="3477"/>
                      <a:pt x="7906" y="3715"/>
                    </a:cubicBezTo>
                    <a:cubicBezTo>
                      <a:pt x="7858" y="3334"/>
                      <a:pt x="7834" y="2869"/>
                      <a:pt x="7787" y="2346"/>
                    </a:cubicBezTo>
                    <a:cubicBezTo>
                      <a:pt x="7739" y="1655"/>
                      <a:pt x="7489" y="1060"/>
                      <a:pt x="7060" y="643"/>
                    </a:cubicBezTo>
                    <a:cubicBezTo>
                      <a:pt x="6644" y="226"/>
                      <a:pt x="6072" y="0"/>
                      <a:pt x="5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7"/>
              <p:cNvSpPr/>
              <p:nvPr/>
            </p:nvSpPr>
            <p:spPr>
              <a:xfrm>
                <a:off x="6089408" y="3637503"/>
                <a:ext cx="10662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32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977"/>
                    </a:lnTo>
                    <a:cubicBezTo>
                      <a:pt x="1" y="1060"/>
                      <a:pt x="72" y="1132"/>
                      <a:pt x="167" y="1132"/>
                    </a:cubicBezTo>
                    <a:cubicBezTo>
                      <a:pt x="251" y="1132"/>
                      <a:pt x="322" y="1060"/>
                      <a:pt x="322" y="977"/>
                    </a:cubicBezTo>
                    <a:lnTo>
                      <a:pt x="322" y="167"/>
                    </a:lnTo>
                    <a:cubicBezTo>
                      <a:pt x="334" y="84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5" name="Google Shape;315;p47"/>
          <p:cNvGrpSpPr/>
          <p:nvPr/>
        </p:nvGrpSpPr>
        <p:grpSpPr>
          <a:xfrm>
            <a:off x="6882573" y="2677106"/>
            <a:ext cx="914420" cy="914420"/>
            <a:chOff x="6719750" y="1887150"/>
            <a:chExt cx="684600" cy="684600"/>
          </a:xfrm>
        </p:grpSpPr>
        <p:sp>
          <p:nvSpPr>
            <p:cNvPr id="316" name="Google Shape;316;p47"/>
            <p:cNvSpPr/>
            <p:nvPr/>
          </p:nvSpPr>
          <p:spPr>
            <a:xfrm>
              <a:off x="6719750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7" name="Google Shape;317;p47"/>
            <p:cNvGrpSpPr/>
            <p:nvPr/>
          </p:nvGrpSpPr>
          <p:grpSpPr>
            <a:xfrm>
              <a:off x="6878853" y="2037475"/>
              <a:ext cx="366392" cy="383955"/>
              <a:chOff x="3539102" y="2427549"/>
              <a:chExt cx="355099" cy="355481"/>
            </a:xfrm>
          </p:grpSpPr>
          <p:sp>
            <p:nvSpPr>
              <p:cNvPr id="318" name="Google Shape;318;p47"/>
              <p:cNvSpPr/>
              <p:nvPr/>
            </p:nvSpPr>
            <p:spPr>
              <a:xfrm>
                <a:off x="3539102" y="2561320"/>
                <a:ext cx="355099" cy="221710"/>
              </a:xfrm>
              <a:custGeom>
                <a:avLst/>
                <a:gdLst/>
                <a:ahLst/>
                <a:cxnLst/>
                <a:rect l="l" t="t" r="r" b="b"/>
                <a:pathLst>
                  <a:path w="11157" h="6966" extrusionOk="0">
                    <a:moveTo>
                      <a:pt x="2953" y="3131"/>
                    </a:moveTo>
                    <a:lnTo>
                      <a:pt x="2953" y="6644"/>
                    </a:lnTo>
                    <a:lnTo>
                      <a:pt x="1537" y="6644"/>
                    </a:lnTo>
                    <a:lnTo>
                      <a:pt x="1537" y="3131"/>
                    </a:lnTo>
                    <a:close/>
                    <a:moveTo>
                      <a:pt x="6263" y="2250"/>
                    </a:moveTo>
                    <a:lnTo>
                      <a:pt x="6263" y="6644"/>
                    </a:lnTo>
                    <a:lnTo>
                      <a:pt x="4858" y="6644"/>
                    </a:lnTo>
                    <a:lnTo>
                      <a:pt x="4858" y="2250"/>
                    </a:lnTo>
                    <a:close/>
                    <a:moveTo>
                      <a:pt x="9585" y="333"/>
                    </a:moveTo>
                    <a:lnTo>
                      <a:pt x="9585" y="6644"/>
                    </a:lnTo>
                    <a:lnTo>
                      <a:pt x="8168" y="6644"/>
                    </a:lnTo>
                    <a:lnTo>
                      <a:pt x="8168" y="333"/>
                    </a:lnTo>
                    <a:close/>
                    <a:moveTo>
                      <a:pt x="8025" y="0"/>
                    </a:moveTo>
                    <a:cubicBezTo>
                      <a:pt x="7930" y="0"/>
                      <a:pt x="7859" y="83"/>
                      <a:pt x="7859" y="167"/>
                    </a:cubicBezTo>
                    <a:lnTo>
                      <a:pt x="7859" y="6644"/>
                    </a:lnTo>
                    <a:lnTo>
                      <a:pt x="6609" y="6644"/>
                    </a:lnTo>
                    <a:lnTo>
                      <a:pt x="6609" y="2084"/>
                    </a:lnTo>
                    <a:cubicBezTo>
                      <a:pt x="6609" y="2000"/>
                      <a:pt x="6537" y="1917"/>
                      <a:pt x="6442" y="1917"/>
                    </a:cubicBezTo>
                    <a:lnTo>
                      <a:pt x="4704" y="1917"/>
                    </a:lnTo>
                    <a:cubicBezTo>
                      <a:pt x="4608" y="1917"/>
                      <a:pt x="4537" y="2000"/>
                      <a:pt x="4537" y="2084"/>
                    </a:cubicBezTo>
                    <a:lnTo>
                      <a:pt x="4537" y="6644"/>
                    </a:lnTo>
                    <a:lnTo>
                      <a:pt x="3287" y="6644"/>
                    </a:lnTo>
                    <a:lnTo>
                      <a:pt x="3287" y="2965"/>
                    </a:lnTo>
                    <a:cubicBezTo>
                      <a:pt x="3287" y="2881"/>
                      <a:pt x="3215" y="2798"/>
                      <a:pt x="3120" y="2798"/>
                    </a:cubicBezTo>
                    <a:lnTo>
                      <a:pt x="1382" y="2798"/>
                    </a:lnTo>
                    <a:cubicBezTo>
                      <a:pt x="1298" y="2798"/>
                      <a:pt x="1215" y="2881"/>
                      <a:pt x="1215" y="2965"/>
                    </a:cubicBezTo>
                    <a:lnTo>
                      <a:pt x="1215" y="6644"/>
                    </a:lnTo>
                    <a:lnTo>
                      <a:pt x="167" y="6644"/>
                    </a:lnTo>
                    <a:cubicBezTo>
                      <a:pt x="72" y="6644"/>
                      <a:pt x="1" y="6715"/>
                      <a:pt x="1" y="6810"/>
                    </a:cubicBezTo>
                    <a:cubicBezTo>
                      <a:pt x="1" y="6894"/>
                      <a:pt x="72" y="6965"/>
                      <a:pt x="167" y="6965"/>
                    </a:cubicBezTo>
                    <a:lnTo>
                      <a:pt x="11002" y="6965"/>
                    </a:lnTo>
                    <a:cubicBezTo>
                      <a:pt x="11085" y="6965"/>
                      <a:pt x="11157" y="6894"/>
                      <a:pt x="11157" y="6810"/>
                    </a:cubicBezTo>
                    <a:cubicBezTo>
                      <a:pt x="11145" y="6715"/>
                      <a:pt x="11073" y="6644"/>
                      <a:pt x="10990" y="6644"/>
                    </a:cubicBezTo>
                    <a:lnTo>
                      <a:pt x="9930" y="6644"/>
                    </a:lnTo>
                    <a:lnTo>
                      <a:pt x="9930" y="167"/>
                    </a:lnTo>
                    <a:cubicBezTo>
                      <a:pt x="9930" y="83"/>
                      <a:pt x="9859" y="0"/>
                      <a:pt x="97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47"/>
              <p:cNvSpPr/>
              <p:nvPr/>
            </p:nvSpPr>
            <p:spPr>
              <a:xfrm>
                <a:off x="3544417" y="2427549"/>
                <a:ext cx="339568" cy="205415"/>
              </a:xfrm>
              <a:custGeom>
                <a:avLst/>
                <a:gdLst/>
                <a:ahLst/>
                <a:cxnLst/>
                <a:rect l="l" t="t" r="r" b="b"/>
                <a:pathLst>
                  <a:path w="10669" h="6454" extrusionOk="0">
                    <a:moveTo>
                      <a:pt x="10157" y="0"/>
                    </a:moveTo>
                    <a:cubicBezTo>
                      <a:pt x="10125" y="0"/>
                      <a:pt x="10093" y="4"/>
                      <a:pt x="10061" y="12"/>
                    </a:cubicBezTo>
                    <a:lnTo>
                      <a:pt x="8656" y="191"/>
                    </a:lnTo>
                    <a:cubicBezTo>
                      <a:pt x="8382" y="214"/>
                      <a:pt x="8180" y="488"/>
                      <a:pt x="8216" y="762"/>
                    </a:cubicBezTo>
                    <a:cubicBezTo>
                      <a:pt x="8238" y="1032"/>
                      <a:pt x="8483" y="1217"/>
                      <a:pt x="8751" y="1217"/>
                    </a:cubicBezTo>
                    <a:cubicBezTo>
                      <a:pt x="8767" y="1217"/>
                      <a:pt x="8783" y="1216"/>
                      <a:pt x="8799" y="1215"/>
                    </a:cubicBezTo>
                    <a:lnTo>
                      <a:pt x="8906" y="1203"/>
                    </a:lnTo>
                    <a:lnTo>
                      <a:pt x="8906" y="1203"/>
                    </a:lnTo>
                    <a:cubicBezTo>
                      <a:pt x="7204" y="3191"/>
                      <a:pt x="5156" y="4215"/>
                      <a:pt x="3715" y="4727"/>
                    </a:cubicBezTo>
                    <a:cubicBezTo>
                      <a:pt x="1917" y="5370"/>
                      <a:pt x="524" y="5429"/>
                      <a:pt x="500" y="5429"/>
                    </a:cubicBezTo>
                    <a:cubicBezTo>
                      <a:pt x="227" y="5441"/>
                      <a:pt x="0" y="5679"/>
                      <a:pt x="12" y="5965"/>
                    </a:cubicBezTo>
                    <a:cubicBezTo>
                      <a:pt x="24" y="6239"/>
                      <a:pt x="250" y="6453"/>
                      <a:pt x="524" y="6453"/>
                    </a:cubicBezTo>
                    <a:lnTo>
                      <a:pt x="536" y="6453"/>
                    </a:lnTo>
                    <a:cubicBezTo>
                      <a:pt x="596" y="6453"/>
                      <a:pt x="2084" y="6394"/>
                      <a:pt x="4037" y="5703"/>
                    </a:cubicBezTo>
                    <a:cubicBezTo>
                      <a:pt x="5132" y="5322"/>
                      <a:pt x="6156" y="4798"/>
                      <a:pt x="7096" y="4167"/>
                    </a:cubicBezTo>
                    <a:cubicBezTo>
                      <a:pt x="7168" y="4120"/>
                      <a:pt x="7192" y="4013"/>
                      <a:pt x="7144" y="3941"/>
                    </a:cubicBezTo>
                    <a:cubicBezTo>
                      <a:pt x="7113" y="3895"/>
                      <a:pt x="7058" y="3869"/>
                      <a:pt x="7003" y="3869"/>
                    </a:cubicBezTo>
                    <a:cubicBezTo>
                      <a:pt x="6973" y="3869"/>
                      <a:pt x="6943" y="3877"/>
                      <a:pt x="6918" y="3893"/>
                    </a:cubicBezTo>
                    <a:cubicBezTo>
                      <a:pt x="5989" y="4513"/>
                      <a:pt x="5001" y="5025"/>
                      <a:pt x="3929" y="5394"/>
                    </a:cubicBezTo>
                    <a:cubicBezTo>
                      <a:pt x="2024" y="6084"/>
                      <a:pt x="596" y="6120"/>
                      <a:pt x="536" y="6120"/>
                    </a:cubicBezTo>
                    <a:cubicBezTo>
                      <a:pt x="429" y="6120"/>
                      <a:pt x="358" y="6049"/>
                      <a:pt x="358" y="5953"/>
                    </a:cubicBezTo>
                    <a:cubicBezTo>
                      <a:pt x="358" y="5846"/>
                      <a:pt x="429" y="5751"/>
                      <a:pt x="536" y="5751"/>
                    </a:cubicBezTo>
                    <a:cubicBezTo>
                      <a:pt x="548" y="5751"/>
                      <a:pt x="1989" y="5691"/>
                      <a:pt x="3834" y="5036"/>
                    </a:cubicBezTo>
                    <a:cubicBezTo>
                      <a:pt x="5406" y="4489"/>
                      <a:pt x="7632" y="3346"/>
                      <a:pt x="9454" y="1084"/>
                    </a:cubicBezTo>
                    <a:cubicBezTo>
                      <a:pt x="9534" y="969"/>
                      <a:pt x="9459" y="809"/>
                      <a:pt x="9315" y="809"/>
                    </a:cubicBezTo>
                    <a:cubicBezTo>
                      <a:pt x="9310" y="809"/>
                      <a:pt x="9304" y="809"/>
                      <a:pt x="9299" y="810"/>
                    </a:cubicBezTo>
                    <a:lnTo>
                      <a:pt x="8775" y="869"/>
                    </a:lnTo>
                    <a:cubicBezTo>
                      <a:pt x="8768" y="870"/>
                      <a:pt x="8761" y="871"/>
                      <a:pt x="8754" y="871"/>
                    </a:cubicBezTo>
                    <a:cubicBezTo>
                      <a:pt x="8676" y="871"/>
                      <a:pt x="8595" y="815"/>
                      <a:pt x="8573" y="738"/>
                    </a:cubicBezTo>
                    <a:cubicBezTo>
                      <a:pt x="8537" y="631"/>
                      <a:pt x="8620" y="512"/>
                      <a:pt x="8740" y="500"/>
                    </a:cubicBezTo>
                    <a:lnTo>
                      <a:pt x="10133" y="322"/>
                    </a:lnTo>
                    <a:cubicBezTo>
                      <a:pt x="10139" y="321"/>
                      <a:pt x="10146" y="320"/>
                      <a:pt x="10153" y="320"/>
                    </a:cubicBezTo>
                    <a:cubicBezTo>
                      <a:pt x="10253" y="320"/>
                      <a:pt x="10347" y="400"/>
                      <a:pt x="10347" y="500"/>
                    </a:cubicBezTo>
                    <a:lnTo>
                      <a:pt x="10347" y="1893"/>
                    </a:lnTo>
                    <a:cubicBezTo>
                      <a:pt x="10347" y="2000"/>
                      <a:pt x="10252" y="2072"/>
                      <a:pt x="10168" y="2072"/>
                    </a:cubicBezTo>
                    <a:cubicBezTo>
                      <a:pt x="10073" y="2072"/>
                      <a:pt x="9990" y="1988"/>
                      <a:pt x="9990" y="1893"/>
                    </a:cubicBezTo>
                    <a:lnTo>
                      <a:pt x="9990" y="1477"/>
                    </a:lnTo>
                    <a:cubicBezTo>
                      <a:pt x="9990" y="1417"/>
                      <a:pt x="9942" y="1346"/>
                      <a:pt x="9883" y="1334"/>
                    </a:cubicBezTo>
                    <a:cubicBezTo>
                      <a:pt x="9866" y="1324"/>
                      <a:pt x="9848" y="1319"/>
                      <a:pt x="9830" y="1319"/>
                    </a:cubicBezTo>
                    <a:cubicBezTo>
                      <a:pt x="9784" y="1319"/>
                      <a:pt x="9738" y="1347"/>
                      <a:pt x="9704" y="1381"/>
                    </a:cubicBezTo>
                    <a:cubicBezTo>
                      <a:pt x="9085" y="2119"/>
                      <a:pt x="8394" y="2810"/>
                      <a:pt x="7632" y="3382"/>
                    </a:cubicBezTo>
                    <a:cubicBezTo>
                      <a:pt x="7561" y="3441"/>
                      <a:pt x="7537" y="3548"/>
                      <a:pt x="7597" y="3608"/>
                    </a:cubicBezTo>
                    <a:cubicBezTo>
                      <a:pt x="7635" y="3646"/>
                      <a:pt x="7692" y="3674"/>
                      <a:pt x="7744" y="3674"/>
                    </a:cubicBezTo>
                    <a:cubicBezTo>
                      <a:pt x="7773" y="3674"/>
                      <a:pt x="7801" y="3665"/>
                      <a:pt x="7823" y="3643"/>
                    </a:cubicBezTo>
                    <a:cubicBezTo>
                      <a:pt x="8489" y="3131"/>
                      <a:pt x="9109" y="2548"/>
                      <a:pt x="9656" y="1917"/>
                    </a:cubicBezTo>
                    <a:cubicBezTo>
                      <a:pt x="9668" y="2179"/>
                      <a:pt x="9894" y="2405"/>
                      <a:pt x="10156" y="2405"/>
                    </a:cubicBezTo>
                    <a:cubicBezTo>
                      <a:pt x="10442" y="2405"/>
                      <a:pt x="10668" y="2179"/>
                      <a:pt x="10668" y="1893"/>
                    </a:cubicBezTo>
                    <a:lnTo>
                      <a:pt x="10668" y="500"/>
                    </a:lnTo>
                    <a:cubicBezTo>
                      <a:pt x="10621" y="369"/>
                      <a:pt x="10561" y="238"/>
                      <a:pt x="10466" y="131"/>
                    </a:cubicBezTo>
                    <a:cubicBezTo>
                      <a:pt x="10382" y="48"/>
                      <a:pt x="10270" y="0"/>
                      <a:pt x="10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0" name="Google Shape;320;p47"/>
          <p:cNvGrpSpPr/>
          <p:nvPr/>
        </p:nvGrpSpPr>
        <p:grpSpPr>
          <a:xfrm>
            <a:off x="6882583" y="305560"/>
            <a:ext cx="914420" cy="914420"/>
            <a:chOff x="5343938" y="1601238"/>
            <a:chExt cx="684600" cy="684600"/>
          </a:xfrm>
        </p:grpSpPr>
        <p:sp>
          <p:nvSpPr>
            <p:cNvPr id="321" name="Google Shape;321;p47"/>
            <p:cNvSpPr/>
            <p:nvPr/>
          </p:nvSpPr>
          <p:spPr>
            <a:xfrm>
              <a:off x="5343938" y="1601238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47"/>
            <p:cNvGrpSpPr/>
            <p:nvPr/>
          </p:nvGrpSpPr>
          <p:grpSpPr>
            <a:xfrm>
              <a:off x="5449957" y="1785560"/>
              <a:ext cx="472602" cy="315978"/>
              <a:chOff x="4048787" y="2977019"/>
              <a:chExt cx="283488" cy="198604"/>
            </a:xfrm>
          </p:grpSpPr>
          <p:sp>
            <p:nvSpPr>
              <p:cNvPr id="323" name="Google Shape;323;p47"/>
              <p:cNvSpPr/>
              <p:nvPr/>
            </p:nvSpPr>
            <p:spPr>
              <a:xfrm>
                <a:off x="4277659" y="3015880"/>
                <a:ext cx="25048" cy="19128"/>
              </a:xfrm>
              <a:custGeom>
                <a:avLst/>
                <a:gdLst/>
                <a:ahLst/>
                <a:cxnLst/>
                <a:rect l="l" t="t" r="r" b="b"/>
                <a:pathLst>
                  <a:path w="787" h="601" extrusionOk="0">
                    <a:moveTo>
                      <a:pt x="157" y="1"/>
                    </a:moveTo>
                    <a:cubicBezTo>
                      <a:pt x="113" y="1"/>
                      <a:pt x="70" y="22"/>
                      <a:pt x="49" y="65"/>
                    </a:cubicBezTo>
                    <a:cubicBezTo>
                      <a:pt x="1" y="125"/>
                      <a:pt x="13" y="220"/>
                      <a:pt x="84" y="256"/>
                    </a:cubicBezTo>
                    <a:cubicBezTo>
                      <a:pt x="239" y="363"/>
                      <a:pt x="382" y="470"/>
                      <a:pt x="549" y="577"/>
                    </a:cubicBezTo>
                    <a:cubicBezTo>
                      <a:pt x="584" y="589"/>
                      <a:pt x="608" y="601"/>
                      <a:pt x="620" y="601"/>
                    </a:cubicBezTo>
                    <a:cubicBezTo>
                      <a:pt x="668" y="601"/>
                      <a:pt x="715" y="589"/>
                      <a:pt x="739" y="541"/>
                    </a:cubicBezTo>
                    <a:cubicBezTo>
                      <a:pt x="787" y="482"/>
                      <a:pt x="775" y="398"/>
                      <a:pt x="703" y="351"/>
                    </a:cubicBezTo>
                    <a:cubicBezTo>
                      <a:pt x="537" y="232"/>
                      <a:pt x="382" y="125"/>
                      <a:pt x="239" y="29"/>
                    </a:cubicBezTo>
                    <a:cubicBezTo>
                      <a:pt x="215" y="10"/>
                      <a:pt x="186" y="1"/>
                      <a:pt x="1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7"/>
              <p:cNvSpPr/>
              <p:nvPr/>
            </p:nvSpPr>
            <p:spPr>
              <a:xfrm>
                <a:off x="4101462" y="2977019"/>
                <a:ext cx="165630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1334" extrusionOk="0">
                    <a:moveTo>
                      <a:pt x="2810" y="0"/>
                    </a:moveTo>
                    <a:cubicBezTo>
                      <a:pt x="2132" y="0"/>
                      <a:pt x="1239" y="357"/>
                      <a:pt x="84" y="1084"/>
                    </a:cubicBezTo>
                    <a:cubicBezTo>
                      <a:pt x="24" y="1119"/>
                      <a:pt x="1" y="1215"/>
                      <a:pt x="48" y="1274"/>
                    </a:cubicBezTo>
                    <a:cubicBezTo>
                      <a:pt x="72" y="1322"/>
                      <a:pt x="120" y="1334"/>
                      <a:pt x="167" y="1334"/>
                    </a:cubicBezTo>
                    <a:cubicBezTo>
                      <a:pt x="191" y="1334"/>
                      <a:pt x="203" y="1334"/>
                      <a:pt x="239" y="1322"/>
                    </a:cubicBezTo>
                    <a:cubicBezTo>
                      <a:pt x="1334" y="619"/>
                      <a:pt x="2167" y="274"/>
                      <a:pt x="2798" y="274"/>
                    </a:cubicBezTo>
                    <a:cubicBezTo>
                      <a:pt x="3346" y="274"/>
                      <a:pt x="4061" y="524"/>
                      <a:pt x="4965" y="1060"/>
                    </a:cubicBezTo>
                    <a:cubicBezTo>
                      <a:pt x="4987" y="1077"/>
                      <a:pt x="5014" y="1085"/>
                      <a:pt x="5041" y="1085"/>
                    </a:cubicBezTo>
                    <a:cubicBezTo>
                      <a:pt x="5088" y="1085"/>
                      <a:pt x="5138" y="1062"/>
                      <a:pt x="5168" y="1024"/>
                    </a:cubicBezTo>
                    <a:cubicBezTo>
                      <a:pt x="5204" y="953"/>
                      <a:pt x="5180" y="869"/>
                      <a:pt x="5120" y="834"/>
                    </a:cubicBezTo>
                    <a:cubicBezTo>
                      <a:pt x="4168" y="262"/>
                      <a:pt x="3406" y="0"/>
                      <a:pt x="2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7"/>
              <p:cNvSpPr/>
              <p:nvPr/>
            </p:nvSpPr>
            <p:spPr>
              <a:xfrm>
                <a:off x="4048787" y="3000508"/>
                <a:ext cx="283488" cy="17511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5502" extrusionOk="0">
                    <a:moveTo>
                      <a:pt x="4453" y="286"/>
                    </a:moveTo>
                    <a:cubicBezTo>
                      <a:pt x="5596" y="286"/>
                      <a:pt x="7894" y="2072"/>
                      <a:pt x="8561" y="2620"/>
                    </a:cubicBezTo>
                    <a:cubicBezTo>
                      <a:pt x="8609" y="2655"/>
                      <a:pt x="8621" y="2691"/>
                      <a:pt x="8621" y="2751"/>
                    </a:cubicBezTo>
                    <a:cubicBezTo>
                      <a:pt x="8621" y="2810"/>
                      <a:pt x="8609" y="2858"/>
                      <a:pt x="8561" y="2894"/>
                    </a:cubicBezTo>
                    <a:cubicBezTo>
                      <a:pt x="7894" y="3441"/>
                      <a:pt x="5596" y="5227"/>
                      <a:pt x="4453" y="5227"/>
                    </a:cubicBezTo>
                    <a:cubicBezTo>
                      <a:pt x="3310" y="5227"/>
                      <a:pt x="1013" y="3441"/>
                      <a:pt x="346" y="2894"/>
                    </a:cubicBezTo>
                    <a:cubicBezTo>
                      <a:pt x="298" y="2858"/>
                      <a:pt x="286" y="2810"/>
                      <a:pt x="286" y="2751"/>
                    </a:cubicBezTo>
                    <a:cubicBezTo>
                      <a:pt x="286" y="2691"/>
                      <a:pt x="310" y="2655"/>
                      <a:pt x="346" y="2620"/>
                    </a:cubicBezTo>
                    <a:cubicBezTo>
                      <a:pt x="1013" y="2072"/>
                      <a:pt x="3310" y="286"/>
                      <a:pt x="4453" y="286"/>
                    </a:cubicBezTo>
                    <a:close/>
                    <a:moveTo>
                      <a:pt x="4453" y="0"/>
                    </a:moveTo>
                    <a:cubicBezTo>
                      <a:pt x="3251" y="0"/>
                      <a:pt x="1060" y="1679"/>
                      <a:pt x="167" y="2405"/>
                    </a:cubicBezTo>
                    <a:cubicBezTo>
                      <a:pt x="60" y="2501"/>
                      <a:pt x="1" y="2620"/>
                      <a:pt x="1" y="2751"/>
                    </a:cubicBezTo>
                    <a:cubicBezTo>
                      <a:pt x="1" y="2882"/>
                      <a:pt x="60" y="3025"/>
                      <a:pt x="167" y="3096"/>
                    </a:cubicBezTo>
                    <a:cubicBezTo>
                      <a:pt x="1060" y="3822"/>
                      <a:pt x="3251" y="5501"/>
                      <a:pt x="4453" y="5501"/>
                    </a:cubicBezTo>
                    <a:cubicBezTo>
                      <a:pt x="5656" y="5501"/>
                      <a:pt x="7847" y="3822"/>
                      <a:pt x="8740" y="3096"/>
                    </a:cubicBezTo>
                    <a:cubicBezTo>
                      <a:pt x="8847" y="3001"/>
                      <a:pt x="8906" y="2882"/>
                      <a:pt x="8906" y="2751"/>
                    </a:cubicBezTo>
                    <a:cubicBezTo>
                      <a:pt x="8906" y="2620"/>
                      <a:pt x="8847" y="2501"/>
                      <a:pt x="8740" y="2405"/>
                    </a:cubicBezTo>
                    <a:cubicBezTo>
                      <a:pt x="7847" y="1679"/>
                      <a:pt x="5656" y="0"/>
                      <a:pt x="44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7"/>
              <p:cNvSpPr/>
              <p:nvPr/>
            </p:nvSpPr>
            <p:spPr>
              <a:xfrm>
                <a:off x="4126478" y="3024347"/>
                <a:ext cx="129220" cy="127437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4004" extrusionOk="0">
                    <a:moveTo>
                      <a:pt x="2016" y="0"/>
                    </a:moveTo>
                    <a:cubicBezTo>
                      <a:pt x="1995" y="0"/>
                      <a:pt x="1974" y="1"/>
                      <a:pt x="1953" y="1"/>
                    </a:cubicBezTo>
                    <a:cubicBezTo>
                      <a:pt x="893" y="25"/>
                      <a:pt x="48" y="894"/>
                      <a:pt x="12" y="1930"/>
                    </a:cubicBezTo>
                    <a:cubicBezTo>
                      <a:pt x="0" y="2454"/>
                      <a:pt x="179" y="2942"/>
                      <a:pt x="512" y="3299"/>
                    </a:cubicBezTo>
                    <a:cubicBezTo>
                      <a:pt x="542" y="3329"/>
                      <a:pt x="578" y="3344"/>
                      <a:pt x="613" y="3344"/>
                    </a:cubicBezTo>
                    <a:cubicBezTo>
                      <a:pt x="649" y="3344"/>
                      <a:pt x="685" y="3329"/>
                      <a:pt x="715" y="3299"/>
                    </a:cubicBezTo>
                    <a:cubicBezTo>
                      <a:pt x="762" y="3252"/>
                      <a:pt x="774" y="3169"/>
                      <a:pt x="715" y="3109"/>
                    </a:cubicBezTo>
                    <a:cubicBezTo>
                      <a:pt x="429" y="2776"/>
                      <a:pt x="286" y="2359"/>
                      <a:pt x="298" y="1906"/>
                    </a:cubicBezTo>
                    <a:cubicBezTo>
                      <a:pt x="346" y="1025"/>
                      <a:pt x="1060" y="299"/>
                      <a:pt x="1941" y="263"/>
                    </a:cubicBezTo>
                    <a:cubicBezTo>
                      <a:pt x="1969" y="262"/>
                      <a:pt x="1996" y="261"/>
                      <a:pt x="2024" y="261"/>
                    </a:cubicBezTo>
                    <a:cubicBezTo>
                      <a:pt x="2975" y="261"/>
                      <a:pt x="3762" y="1053"/>
                      <a:pt x="3739" y="2026"/>
                    </a:cubicBezTo>
                    <a:cubicBezTo>
                      <a:pt x="3727" y="2930"/>
                      <a:pt x="2977" y="3692"/>
                      <a:pt x="2072" y="3716"/>
                    </a:cubicBezTo>
                    <a:cubicBezTo>
                      <a:pt x="2050" y="3717"/>
                      <a:pt x="2027" y="3717"/>
                      <a:pt x="2005" y="3717"/>
                    </a:cubicBezTo>
                    <a:cubicBezTo>
                      <a:pt x="1717" y="3717"/>
                      <a:pt x="1423" y="3646"/>
                      <a:pt x="1191" y="3514"/>
                    </a:cubicBezTo>
                    <a:cubicBezTo>
                      <a:pt x="1167" y="3500"/>
                      <a:pt x="1144" y="3493"/>
                      <a:pt x="1121" y="3493"/>
                    </a:cubicBezTo>
                    <a:cubicBezTo>
                      <a:pt x="1086" y="3493"/>
                      <a:pt x="1053" y="3509"/>
                      <a:pt x="1024" y="3538"/>
                    </a:cubicBezTo>
                    <a:cubicBezTo>
                      <a:pt x="965" y="3597"/>
                      <a:pt x="989" y="3716"/>
                      <a:pt x="1060" y="3764"/>
                    </a:cubicBezTo>
                    <a:cubicBezTo>
                      <a:pt x="1339" y="3920"/>
                      <a:pt x="1660" y="4003"/>
                      <a:pt x="1993" y="4003"/>
                    </a:cubicBezTo>
                    <a:cubicBezTo>
                      <a:pt x="2015" y="4003"/>
                      <a:pt x="2038" y="4003"/>
                      <a:pt x="2060" y="4002"/>
                    </a:cubicBezTo>
                    <a:cubicBezTo>
                      <a:pt x="3108" y="3966"/>
                      <a:pt x="3989" y="3121"/>
                      <a:pt x="4025" y="2061"/>
                    </a:cubicBezTo>
                    <a:cubicBezTo>
                      <a:pt x="4060" y="939"/>
                      <a:pt x="3142" y="0"/>
                      <a:pt x="20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7"/>
              <p:cNvSpPr/>
              <p:nvPr/>
            </p:nvSpPr>
            <p:spPr>
              <a:xfrm>
                <a:off x="4156778" y="3054678"/>
                <a:ext cx="68238" cy="6827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5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44"/>
                      <a:pt x="1072" y="2144"/>
                    </a:cubicBezTo>
                    <a:cubicBezTo>
                      <a:pt x="1668" y="2144"/>
                      <a:pt x="2144" y="1668"/>
                      <a:pt x="2144" y="1073"/>
                    </a:cubicBezTo>
                    <a:cubicBezTo>
                      <a:pt x="2132" y="977"/>
                      <a:pt x="2073" y="918"/>
                      <a:pt x="2001" y="918"/>
                    </a:cubicBezTo>
                    <a:cubicBezTo>
                      <a:pt x="1918" y="918"/>
                      <a:pt x="1858" y="977"/>
                      <a:pt x="1858" y="1049"/>
                    </a:cubicBezTo>
                    <a:cubicBezTo>
                      <a:pt x="1858" y="1489"/>
                      <a:pt x="1501" y="1846"/>
                      <a:pt x="1072" y="1846"/>
                    </a:cubicBezTo>
                    <a:cubicBezTo>
                      <a:pt x="644" y="1846"/>
                      <a:pt x="287" y="1489"/>
                      <a:pt x="287" y="1049"/>
                    </a:cubicBezTo>
                    <a:cubicBezTo>
                      <a:pt x="287" y="620"/>
                      <a:pt x="644" y="263"/>
                      <a:pt x="1072" y="263"/>
                    </a:cubicBezTo>
                    <a:cubicBezTo>
                      <a:pt x="1144" y="263"/>
                      <a:pt x="1203" y="203"/>
                      <a:pt x="1203" y="132"/>
                    </a:cubicBezTo>
                    <a:cubicBezTo>
                      <a:pt x="1203" y="60"/>
                      <a:pt x="1144" y="1"/>
                      <a:pt x="1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7"/>
              <p:cNvSpPr/>
              <p:nvPr/>
            </p:nvSpPr>
            <p:spPr>
              <a:xfrm>
                <a:off x="4198090" y="3060375"/>
                <a:ext cx="20879" cy="20879"/>
              </a:xfrm>
              <a:custGeom>
                <a:avLst/>
                <a:gdLst/>
                <a:ahLst/>
                <a:cxnLst/>
                <a:rect l="l" t="t" r="r" b="b"/>
                <a:pathLst>
                  <a:path w="656" h="656" extrusionOk="0">
                    <a:moveTo>
                      <a:pt x="322" y="1"/>
                    </a:moveTo>
                    <a:cubicBezTo>
                      <a:pt x="143" y="1"/>
                      <a:pt x="1" y="143"/>
                      <a:pt x="1" y="322"/>
                    </a:cubicBezTo>
                    <a:cubicBezTo>
                      <a:pt x="1" y="501"/>
                      <a:pt x="143" y="655"/>
                      <a:pt x="322" y="655"/>
                    </a:cubicBezTo>
                    <a:cubicBezTo>
                      <a:pt x="501" y="655"/>
                      <a:pt x="655" y="501"/>
                      <a:pt x="655" y="322"/>
                    </a:cubicBezTo>
                    <a:cubicBezTo>
                      <a:pt x="655" y="143"/>
                      <a:pt x="50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9" name="Google Shape;329;p47"/>
          <p:cNvGrpSpPr/>
          <p:nvPr/>
        </p:nvGrpSpPr>
        <p:grpSpPr>
          <a:xfrm>
            <a:off x="3889097" y="1887156"/>
            <a:ext cx="914420" cy="914420"/>
            <a:chOff x="4229697" y="1887150"/>
            <a:chExt cx="684600" cy="684600"/>
          </a:xfrm>
        </p:grpSpPr>
        <p:sp>
          <p:nvSpPr>
            <p:cNvPr id="330" name="Google Shape;330;p47"/>
            <p:cNvSpPr/>
            <p:nvPr/>
          </p:nvSpPr>
          <p:spPr>
            <a:xfrm>
              <a:off x="4229697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1" name="Google Shape;331;p47"/>
            <p:cNvGrpSpPr/>
            <p:nvPr/>
          </p:nvGrpSpPr>
          <p:grpSpPr>
            <a:xfrm>
              <a:off x="4350126" y="2027002"/>
              <a:ext cx="443735" cy="404895"/>
              <a:chOff x="6571955" y="2919170"/>
              <a:chExt cx="308878" cy="311170"/>
            </a:xfrm>
          </p:grpSpPr>
          <p:sp>
            <p:nvSpPr>
              <p:cNvPr id="332" name="Google Shape;332;p47"/>
              <p:cNvSpPr/>
              <p:nvPr/>
            </p:nvSpPr>
            <p:spPr>
              <a:xfrm>
                <a:off x="6571955" y="2919170"/>
                <a:ext cx="245982" cy="237675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7467" extrusionOk="0">
                    <a:moveTo>
                      <a:pt x="3084" y="1680"/>
                    </a:moveTo>
                    <a:cubicBezTo>
                      <a:pt x="3405" y="1680"/>
                      <a:pt x="3679" y="1942"/>
                      <a:pt x="3679" y="2275"/>
                    </a:cubicBezTo>
                    <a:lnTo>
                      <a:pt x="3679" y="4049"/>
                    </a:lnTo>
                    <a:cubicBezTo>
                      <a:pt x="3679" y="4371"/>
                      <a:pt x="3405" y="4644"/>
                      <a:pt x="3084" y="4644"/>
                    </a:cubicBezTo>
                    <a:lnTo>
                      <a:pt x="2203" y="4644"/>
                    </a:lnTo>
                    <a:cubicBezTo>
                      <a:pt x="2143" y="4644"/>
                      <a:pt x="2084" y="4680"/>
                      <a:pt x="2072" y="4740"/>
                    </a:cubicBezTo>
                    <a:cubicBezTo>
                      <a:pt x="2060" y="4787"/>
                      <a:pt x="1929" y="5204"/>
                      <a:pt x="2096" y="5490"/>
                    </a:cubicBezTo>
                    <a:cubicBezTo>
                      <a:pt x="2036" y="5478"/>
                      <a:pt x="1977" y="5442"/>
                      <a:pt x="1917" y="5395"/>
                    </a:cubicBezTo>
                    <a:cubicBezTo>
                      <a:pt x="1786" y="5299"/>
                      <a:pt x="1703" y="5073"/>
                      <a:pt x="1679" y="4775"/>
                    </a:cubicBezTo>
                    <a:cubicBezTo>
                      <a:pt x="1679" y="4704"/>
                      <a:pt x="1608" y="4644"/>
                      <a:pt x="1536" y="4644"/>
                    </a:cubicBezTo>
                    <a:lnTo>
                      <a:pt x="822" y="4644"/>
                    </a:lnTo>
                    <a:cubicBezTo>
                      <a:pt x="488" y="4644"/>
                      <a:pt x="226" y="4371"/>
                      <a:pt x="226" y="4049"/>
                    </a:cubicBezTo>
                    <a:lnTo>
                      <a:pt x="226" y="2275"/>
                    </a:lnTo>
                    <a:cubicBezTo>
                      <a:pt x="226" y="1942"/>
                      <a:pt x="488" y="1680"/>
                      <a:pt x="822" y="1680"/>
                    </a:cubicBezTo>
                    <a:close/>
                    <a:moveTo>
                      <a:pt x="2739" y="1"/>
                    </a:moveTo>
                    <a:cubicBezTo>
                      <a:pt x="2334" y="1"/>
                      <a:pt x="2024" y="322"/>
                      <a:pt x="2024" y="715"/>
                    </a:cubicBezTo>
                    <a:lnTo>
                      <a:pt x="2024" y="1382"/>
                    </a:lnTo>
                    <a:lnTo>
                      <a:pt x="881" y="1382"/>
                    </a:lnTo>
                    <a:cubicBezTo>
                      <a:pt x="393" y="1382"/>
                      <a:pt x="0" y="1763"/>
                      <a:pt x="0" y="2263"/>
                    </a:cubicBezTo>
                    <a:lnTo>
                      <a:pt x="0" y="4025"/>
                    </a:lnTo>
                    <a:cubicBezTo>
                      <a:pt x="0" y="4513"/>
                      <a:pt x="393" y="4906"/>
                      <a:pt x="881" y="4906"/>
                    </a:cubicBezTo>
                    <a:lnTo>
                      <a:pt x="1465" y="4906"/>
                    </a:lnTo>
                    <a:cubicBezTo>
                      <a:pt x="1500" y="5240"/>
                      <a:pt x="1619" y="5466"/>
                      <a:pt x="1822" y="5621"/>
                    </a:cubicBezTo>
                    <a:cubicBezTo>
                      <a:pt x="1893" y="5668"/>
                      <a:pt x="1953" y="5704"/>
                      <a:pt x="2024" y="5740"/>
                    </a:cubicBezTo>
                    <a:lnTo>
                      <a:pt x="2024" y="7323"/>
                    </a:lnTo>
                    <a:lnTo>
                      <a:pt x="1977" y="7323"/>
                    </a:lnTo>
                    <a:cubicBezTo>
                      <a:pt x="1977" y="7395"/>
                      <a:pt x="2036" y="7466"/>
                      <a:pt x="2131" y="7466"/>
                    </a:cubicBezTo>
                    <a:cubicBezTo>
                      <a:pt x="2215" y="7466"/>
                      <a:pt x="2274" y="7407"/>
                      <a:pt x="2274" y="7323"/>
                    </a:cubicBezTo>
                    <a:lnTo>
                      <a:pt x="2274" y="5787"/>
                    </a:lnTo>
                    <a:lnTo>
                      <a:pt x="2298" y="5787"/>
                    </a:lnTo>
                    <a:cubicBezTo>
                      <a:pt x="2393" y="5787"/>
                      <a:pt x="2489" y="5776"/>
                      <a:pt x="2548" y="5752"/>
                    </a:cubicBezTo>
                    <a:cubicBezTo>
                      <a:pt x="2620" y="5740"/>
                      <a:pt x="2679" y="5668"/>
                      <a:pt x="2679" y="5597"/>
                    </a:cubicBezTo>
                    <a:cubicBezTo>
                      <a:pt x="2679" y="5514"/>
                      <a:pt x="2620" y="5442"/>
                      <a:pt x="2548" y="5430"/>
                    </a:cubicBezTo>
                    <a:cubicBezTo>
                      <a:pt x="2477" y="5406"/>
                      <a:pt x="2429" y="5383"/>
                      <a:pt x="2393" y="5335"/>
                    </a:cubicBezTo>
                    <a:cubicBezTo>
                      <a:pt x="2322" y="5216"/>
                      <a:pt x="2334" y="5037"/>
                      <a:pt x="2370" y="4906"/>
                    </a:cubicBezTo>
                    <a:lnTo>
                      <a:pt x="3120" y="4906"/>
                    </a:lnTo>
                    <a:cubicBezTo>
                      <a:pt x="3620" y="4906"/>
                      <a:pt x="4001" y="4513"/>
                      <a:pt x="4001" y="4025"/>
                    </a:cubicBezTo>
                    <a:lnTo>
                      <a:pt x="4001" y="2263"/>
                    </a:lnTo>
                    <a:cubicBezTo>
                      <a:pt x="4001" y="1763"/>
                      <a:pt x="3620" y="1382"/>
                      <a:pt x="3120" y="1382"/>
                    </a:cubicBezTo>
                    <a:lnTo>
                      <a:pt x="2298" y="1382"/>
                    </a:lnTo>
                    <a:lnTo>
                      <a:pt x="2298" y="1156"/>
                    </a:lnTo>
                    <a:lnTo>
                      <a:pt x="3024" y="1156"/>
                    </a:lnTo>
                    <a:cubicBezTo>
                      <a:pt x="3096" y="1156"/>
                      <a:pt x="3167" y="1096"/>
                      <a:pt x="3167" y="1013"/>
                    </a:cubicBezTo>
                    <a:cubicBezTo>
                      <a:pt x="3167" y="930"/>
                      <a:pt x="3108" y="858"/>
                      <a:pt x="3024" y="858"/>
                    </a:cubicBezTo>
                    <a:lnTo>
                      <a:pt x="2298" y="858"/>
                    </a:lnTo>
                    <a:lnTo>
                      <a:pt x="2298" y="692"/>
                    </a:lnTo>
                    <a:cubicBezTo>
                      <a:pt x="2298" y="453"/>
                      <a:pt x="2489" y="263"/>
                      <a:pt x="2727" y="263"/>
                    </a:cubicBezTo>
                    <a:lnTo>
                      <a:pt x="7001" y="263"/>
                    </a:lnTo>
                    <a:cubicBezTo>
                      <a:pt x="7239" y="263"/>
                      <a:pt x="7430" y="453"/>
                      <a:pt x="7430" y="692"/>
                    </a:cubicBezTo>
                    <a:lnTo>
                      <a:pt x="7430" y="858"/>
                    </a:lnTo>
                    <a:lnTo>
                      <a:pt x="3632" y="858"/>
                    </a:lnTo>
                    <a:cubicBezTo>
                      <a:pt x="3560" y="858"/>
                      <a:pt x="3489" y="918"/>
                      <a:pt x="3489" y="1013"/>
                    </a:cubicBezTo>
                    <a:cubicBezTo>
                      <a:pt x="3489" y="1084"/>
                      <a:pt x="3548" y="1156"/>
                      <a:pt x="3632" y="1156"/>
                    </a:cubicBezTo>
                    <a:lnTo>
                      <a:pt x="7430" y="1156"/>
                    </a:lnTo>
                    <a:lnTo>
                      <a:pt x="7430" y="1823"/>
                    </a:lnTo>
                    <a:cubicBezTo>
                      <a:pt x="7430" y="1906"/>
                      <a:pt x="7489" y="1977"/>
                      <a:pt x="7573" y="1977"/>
                    </a:cubicBezTo>
                    <a:cubicBezTo>
                      <a:pt x="7656" y="1977"/>
                      <a:pt x="7727" y="1918"/>
                      <a:pt x="7727" y="1823"/>
                    </a:cubicBezTo>
                    <a:lnTo>
                      <a:pt x="7727" y="715"/>
                    </a:lnTo>
                    <a:cubicBezTo>
                      <a:pt x="7727" y="311"/>
                      <a:pt x="7394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47"/>
              <p:cNvSpPr/>
              <p:nvPr/>
            </p:nvSpPr>
            <p:spPr>
              <a:xfrm>
                <a:off x="6708760" y="3206436"/>
                <a:ext cx="33740" cy="9517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99" extrusionOk="0">
                    <a:moveTo>
                      <a:pt x="155" y="1"/>
                    </a:moveTo>
                    <a:cubicBezTo>
                      <a:pt x="84" y="1"/>
                      <a:pt x="0" y="60"/>
                      <a:pt x="0" y="156"/>
                    </a:cubicBezTo>
                    <a:cubicBezTo>
                      <a:pt x="0" y="239"/>
                      <a:pt x="60" y="299"/>
                      <a:pt x="155" y="299"/>
                    </a:cubicBezTo>
                    <a:lnTo>
                      <a:pt x="917" y="299"/>
                    </a:lnTo>
                    <a:cubicBezTo>
                      <a:pt x="989" y="299"/>
                      <a:pt x="1060" y="239"/>
                      <a:pt x="1060" y="156"/>
                    </a:cubicBezTo>
                    <a:cubicBezTo>
                      <a:pt x="1060" y="84"/>
                      <a:pt x="1000" y="1"/>
                      <a:pt x="9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47"/>
              <p:cNvSpPr/>
              <p:nvPr/>
            </p:nvSpPr>
            <p:spPr>
              <a:xfrm>
                <a:off x="6604549" y="2993079"/>
                <a:ext cx="59904" cy="5156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620" extrusionOk="0">
                    <a:moveTo>
                      <a:pt x="1346" y="275"/>
                    </a:moveTo>
                    <a:cubicBezTo>
                      <a:pt x="1512" y="275"/>
                      <a:pt x="1596" y="441"/>
                      <a:pt x="1596" y="596"/>
                    </a:cubicBezTo>
                    <a:cubicBezTo>
                      <a:pt x="1596" y="834"/>
                      <a:pt x="1357" y="1096"/>
                      <a:pt x="941" y="1322"/>
                    </a:cubicBezTo>
                    <a:cubicBezTo>
                      <a:pt x="524" y="1096"/>
                      <a:pt x="286" y="834"/>
                      <a:pt x="286" y="596"/>
                    </a:cubicBezTo>
                    <a:cubicBezTo>
                      <a:pt x="286" y="441"/>
                      <a:pt x="381" y="275"/>
                      <a:pt x="536" y="275"/>
                    </a:cubicBezTo>
                    <a:cubicBezTo>
                      <a:pt x="655" y="275"/>
                      <a:pt x="750" y="334"/>
                      <a:pt x="798" y="382"/>
                    </a:cubicBezTo>
                    <a:cubicBezTo>
                      <a:pt x="834" y="429"/>
                      <a:pt x="881" y="441"/>
                      <a:pt x="941" y="441"/>
                    </a:cubicBezTo>
                    <a:cubicBezTo>
                      <a:pt x="1000" y="441"/>
                      <a:pt x="1048" y="406"/>
                      <a:pt x="1095" y="382"/>
                    </a:cubicBezTo>
                    <a:cubicBezTo>
                      <a:pt x="1131" y="334"/>
                      <a:pt x="1226" y="275"/>
                      <a:pt x="1346" y="275"/>
                    </a:cubicBezTo>
                    <a:close/>
                    <a:moveTo>
                      <a:pt x="536" y="1"/>
                    </a:moveTo>
                    <a:cubicBezTo>
                      <a:pt x="238" y="1"/>
                      <a:pt x="0" y="263"/>
                      <a:pt x="0" y="596"/>
                    </a:cubicBezTo>
                    <a:cubicBezTo>
                      <a:pt x="0" y="798"/>
                      <a:pt x="107" y="1215"/>
                      <a:pt x="834" y="1584"/>
                    </a:cubicBezTo>
                    <a:cubicBezTo>
                      <a:pt x="869" y="1608"/>
                      <a:pt x="917" y="1620"/>
                      <a:pt x="941" y="1620"/>
                    </a:cubicBezTo>
                    <a:cubicBezTo>
                      <a:pt x="976" y="1620"/>
                      <a:pt x="1012" y="1608"/>
                      <a:pt x="1048" y="1584"/>
                    </a:cubicBezTo>
                    <a:cubicBezTo>
                      <a:pt x="1762" y="1215"/>
                      <a:pt x="1881" y="798"/>
                      <a:pt x="1881" y="596"/>
                    </a:cubicBezTo>
                    <a:cubicBezTo>
                      <a:pt x="1881" y="263"/>
                      <a:pt x="1643" y="1"/>
                      <a:pt x="1346" y="1"/>
                    </a:cubicBezTo>
                    <a:cubicBezTo>
                      <a:pt x="1167" y="1"/>
                      <a:pt x="1036" y="72"/>
                      <a:pt x="941" y="132"/>
                    </a:cubicBezTo>
                    <a:cubicBezTo>
                      <a:pt x="857" y="72"/>
                      <a:pt x="714" y="1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47"/>
              <p:cNvSpPr/>
              <p:nvPr/>
            </p:nvSpPr>
            <p:spPr>
              <a:xfrm>
                <a:off x="6634469" y="2991933"/>
                <a:ext cx="246364" cy="238407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7490" extrusionOk="0">
                    <a:moveTo>
                      <a:pt x="6847" y="1727"/>
                    </a:moveTo>
                    <a:cubicBezTo>
                      <a:pt x="7180" y="1727"/>
                      <a:pt x="7442" y="1989"/>
                      <a:pt x="7442" y="2323"/>
                    </a:cubicBezTo>
                    <a:lnTo>
                      <a:pt x="7442" y="4085"/>
                    </a:lnTo>
                    <a:lnTo>
                      <a:pt x="7454" y="4085"/>
                    </a:lnTo>
                    <a:cubicBezTo>
                      <a:pt x="7454" y="4406"/>
                      <a:pt x="7192" y="4680"/>
                      <a:pt x="6859" y="4680"/>
                    </a:cubicBezTo>
                    <a:lnTo>
                      <a:pt x="6144" y="4680"/>
                    </a:lnTo>
                    <a:cubicBezTo>
                      <a:pt x="6073" y="4680"/>
                      <a:pt x="6013" y="4740"/>
                      <a:pt x="6001" y="4811"/>
                    </a:cubicBezTo>
                    <a:cubicBezTo>
                      <a:pt x="5990" y="5121"/>
                      <a:pt x="5894" y="5335"/>
                      <a:pt x="5751" y="5454"/>
                    </a:cubicBezTo>
                    <a:cubicBezTo>
                      <a:pt x="5692" y="5490"/>
                      <a:pt x="5632" y="5525"/>
                      <a:pt x="5573" y="5537"/>
                    </a:cubicBezTo>
                    <a:cubicBezTo>
                      <a:pt x="5728" y="5252"/>
                      <a:pt x="5609" y="4835"/>
                      <a:pt x="5597" y="4799"/>
                    </a:cubicBezTo>
                    <a:cubicBezTo>
                      <a:pt x="5585" y="4740"/>
                      <a:pt x="5525" y="4692"/>
                      <a:pt x="5466" y="4692"/>
                    </a:cubicBezTo>
                    <a:lnTo>
                      <a:pt x="4585" y="4692"/>
                    </a:lnTo>
                    <a:cubicBezTo>
                      <a:pt x="4251" y="4692"/>
                      <a:pt x="3989" y="4418"/>
                      <a:pt x="3989" y="4097"/>
                    </a:cubicBezTo>
                    <a:lnTo>
                      <a:pt x="3989" y="2323"/>
                    </a:lnTo>
                    <a:cubicBezTo>
                      <a:pt x="3989" y="1989"/>
                      <a:pt x="4251" y="1727"/>
                      <a:pt x="4585" y="1727"/>
                    </a:cubicBezTo>
                    <a:close/>
                    <a:moveTo>
                      <a:pt x="5430" y="6609"/>
                    </a:moveTo>
                    <a:lnTo>
                      <a:pt x="5430" y="6776"/>
                    </a:lnTo>
                    <a:cubicBezTo>
                      <a:pt x="5430" y="7014"/>
                      <a:pt x="5239" y="7204"/>
                      <a:pt x="5001" y="7204"/>
                    </a:cubicBezTo>
                    <a:lnTo>
                      <a:pt x="727" y="7204"/>
                    </a:lnTo>
                    <a:cubicBezTo>
                      <a:pt x="489" y="7204"/>
                      <a:pt x="298" y="7014"/>
                      <a:pt x="298" y="6776"/>
                    </a:cubicBezTo>
                    <a:lnTo>
                      <a:pt x="298" y="6609"/>
                    </a:lnTo>
                    <a:close/>
                    <a:moveTo>
                      <a:pt x="5573" y="1"/>
                    </a:moveTo>
                    <a:cubicBezTo>
                      <a:pt x="5489" y="1"/>
                      <a:pt x="5418" y="61"/>
                      <a:pt x="5418" y="144"/>
                    </a:cubicBezTo>
                    <a:lnTo>
                      <a:pt x="5418" y="1430"/>
                    </a:lnTo>
                    <a:lnTo>
                      <a:pt x="4585" y="1430"/>
                    </a:lnTo>
                    <a:cubicBezTo>
                      <a:pt x="4096" y="1430"/>
                      <a:pt x="3704" y="1823"/>
                      <a:pt x="3704" y="2311"/>
                    </a:cubicBezTo>
                    <a:lnTo>
                      <a:pt x="3704" y="4073"/>
                    </a:lnTo>
                    <a:cubicBezTo>
                      <a:pt x="3704" y="4573"/>
                      <a:pt x="4096" y="4954"/>
                      <a:pt x="4585" y="4954"/>
                    </a:cubicBezTo>
                    <a:lnTo>
                      <a:pt x="5347" y="4954"/>
                    </a:lnTo>
                    <a:cubicBezTo>
                      <a:pt x="5359" y="5073"/>
                      <a:pt x="5370" y="5264"/>
                      <a:pt x="5311" y="5383"/>
                    </a:cubicBezTo>
                    <a:cubicBezTo>
                      <a:pt x="5287" y="5442"/>
                      <a:pt x="5239" y="5478"/>
                      <a:pt x="5168" y="5478"/>
                    </a:cubicBezTo>
                    <a:cubicBezTo>
                      <a:pt x="5097" y="5490"/>
                      <a:pt x="5025" y="5549"/>
                      <a:pt x="5025" y="5645"/>
                    </a:cubicBezTo>
                    <a:cubicBezTo>
                      <a:pt x="5025" y="5716"/>
                      <a:pt x="5097" y="5787"/>
                      <a:pt x="5168" y="5799"/>
                    </a:cubicBezTo>
                    <a:cubicBezTo>
                      <a:pt x="5228" y="5823"/>
                      <a:pt x="5311" y="5835"/>
                      <a:pt x="5418" y="5835"/>
                    </a:cubicBezTo>
                    <a:lnTo>
                      <a:pt x="5430" y="5835"/>
                    </a:lnTo>
                    <a:lnTo>
                      <a:pt x="5430" y="6323"/>
                    </a:lnTo>
                    <a:lnTo>
                      <a:pt x="298" y="6323"/>
                    </a:lnTo>
                    <a:lnTo>
                      <a:pt x="298" y="5656"/>
                    </a:lnTo>
                    <a:cubicBezTo>
                      <a:pt x="298" y="5585"/>
                      <a:pt x="239" y="5502"/>
                      <a:pt x="144" y="5502"/>
                    </a:cubicBezTo>
                    <a:cubicBezTo>
                      <a:pt x="72" y="5502"/>
                      <a:pt x="1" y="5561"/>
                      <a:pt x="1" y="5656"/>
                    </a:cubicBezTo>
                    <a:lnTo>
                      <a:pt x="1" y="6776"/>
                    </a:lnTo>
                    <a:cubicBezTo>
                      <a:pt x="1" y="7180"/>
                      <a:pt x="334" y="7490"/>
                      <a:pt x="715" y="7490"/>
                    </a:cubicBezTo>
                    <a:lnTo>
                      <a:pt x="4989" y="7490"/>
                    </a:lnTo>
                    <a:cubicBezTo>
                      <a:pt x="5394" y="7490"/>
                      <a:pt x="5704" y="7157"/>
                      <a:pt x="5704" y="6776"/>
                    </a:cubicBezTo>
                    <a:lnTo>
                      <a:pt x="5704" y="5787"/>
                    </a:lnTo>
                    <a:cubicBezTo>
                      <a:pt x="5775" y="5764"/>
                      <a:pt x="5847" y="5728"/>
                      <a:pt x="5906" y="5668"/>
                    </a:cubicBezTo>
                    <a:cubicBezTo>
                      <a:pt x="6097" y="5525"/>
                      <a:pt x="6216" y="5287"/>
                      <a:pt x="6263" y="4954"/>
                    </a:cubicBezTo>
                    <a:lnTo>
                      <a:pt x="6847" y="4954"/>
                    </a:lnTo>
                    <a:cubicBezTo>
                      <a:pt x="7335" y="4954"/>
                      <a:pt x="7728" y="4573"/>
                      <a:pt x="7728" y="4085"/>
                    </a:cubicBezTo>
                    <a:lnTo>
                      <a:pt x="7728" y="2311"/>
                    </a:lnTo>
                    <a:cubicBezTo>
                      <a:pt x="7740" y="1835"/>
                      <a:pt x="7359" y="1430"/>
                      <a:pt x="6859" y="1430"/>
                    </a:cubicBezTo>
                    <a:lnTo>
                      <a:pt x="5716" y="1430"/>
                    </a:lnTo>
                    <a:lnTo>
                      <a:pt x="5716" y="144"/>
                    </a:lnTo>
                    <a:cubicBezTo>
                      <a:pt x="5716" y="72"/>
                      <a:pt x="5656" y="1"/>
                      <a:pt x="5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47"/>
              <p:cNvSpPr/>
              <p:nvPr/>
            </p:nvSpPr>
            <p:spPr>
              <a:xfrm>
                <a:off x="6790627" y="3057885"/>
                <a:ext cx="52329" cy="6066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906" extrusionOk="0">
                    <a:moveTo>
                      <a:pt x="822" y="286"/>
                    </a:moveTo>
                    <a:cubicBezTo>
                      <a:pt x="976" y="286"/>
                      <a:pt x="1084" y="405"/>
                      <a:pt x="1084" y="536"/>
                    </a:cubicBezTo>
                    <a:cubicBezTo>
                      <a:pt x="1084" y="679"/>
                      <a:pt x="964" y="786"/>
                      <a:pt x="822" y="786"/>
                    </a:cubicBezTo>
                    <a:cubicBezTo>
                      <a:pt x="691" y="786"/>
                      <a:pt x="572" y="667"/>
                      <a:pt x="572" y="536"/>
                    </a:cubicBezTo>
                    <a:cubicBezTo>
                      <a:pt x="572" y="405"/>
                      <a:pt x="691" y="286"/>
                      <a:pt x="822" y="286"/>
                    </a:cubicBezTo>
                    <a:close/>
                    <a:moveTo>
                      <a:pt x="936" y="1096"/>
                    </a:moveTo>
                    <a:cubicBezTo>
                      <a:pt x="1165" y="1096"/>
                      <a:pt x="1345" y="1305"/>
                      <a:pt x="1345" y="1548"/>
                    </a:cubicBezTo>
                    <a:cubicBezTo>
                      <a:pt x="1345" y="1572"/>
                      <a:pt x="1322" y="1608"/>
                      <a:pt x="1286" y="1608"/>
                    </a:cubicBezTo>
                    <a:lnTo>
                      <a:pt x="369" y="1608"/>
                    </a:lnTo>
                    <a:cubicBezTo>
                      <a:pt x="333" y="1608"/>
                      <a:pt x="298" y="1572"/>
                      <a:pt x="298" y="1548"/>
                    </a:cubicBezTo>
                    <a:lnTo>
                      <a:pt x="298" y="1537"/>
                    </a:lnTo>
                    <a:cubicBezTo>
                      <a:pt x="298" y="1298"/>
                      <a:pt x="500" y="1096"/>
                      <a:pt x="738" y="1096"/>
                    </a:cubicBezTo>
                    <a:lnTo>
                      <a:pt x="917" y="1096"/>
                    </a:lnTo>
                    <a:cubicBezTo>
                      <a:pt x="923" y="1096"/>
                      <a:pt x="929" y="1096"/>
                      <a:pt x="936" y="1096"/>
                    </a:cubicBezTo>
                    <a:close/>
                    <a:moveTo>
                      <a:pt x="822" y="1"/>
                    </a:moveTo>
                    <a:cubicBezTo>
                      <a:pt x="512" y="1"/>
                      <a:pt x="274" y="239"/>
                      <a:pt x="274" y="548"/>
                    </a:cubicBezTo>
                    <a:cubicBezTo>
                      <a:pt x="274" y="679"/>
                      <a:pt x="322" y="798"/>
                      <a:pt x="393" y="894"/>
                    </a:cubicBezTo>
                    <a:cubicBezTo>
                      <a:pt x="167" y="1013"/>
                      <a:pt x="0" y="1251"/>
                      <a:pt x="0" y="1537"/>
                    </a:cubicBezTo>
                    <a:lnTo>
                      <a:pt x="0" y="1548"/>
                    </a:lnTo>
                    <a:cubicBezTo>
                      <a:pt x="0" y="1739"/>
                      <a:pt x="167" y="1906"/>
                      <a:pt x="369" y="1906"/>
                    </a:cubicBezTo>
                    <a:lnTo>
                      <a:pt x="1286" y="1906"/>
                    </a:lnTo>
                    <a:cubicBezTo>
                      <a:pt x="1476" y="1906"/>
                      <a:pt x="1643" y="1739"/>
                      <a:pt x="1643" y="1548"/>
                    </a:cubicBezTo>
                    <a:lnTo>
                      <a:pt x="1643" y="1537"/>
                    </a:lnTo>
                    <a:cubicBezTo>
                      <a:pt x="1643" y="1251"/>
                      <a:pt x="1476" y="1013"/>
                      <a:pt x="1262" y="894"/>
                    </a:cubicBezTo>
                    <a:cubicBezTo>
                      <a:pt x="1334" y="798"/>
                      <a:pt x="1381" y="679"/>
                      <a:pt x="1381" y="548"/>
                    </a:cubicBezTo>
                    <a:cubicBezTo>
                      <a:pt x="1381" y="251"/>
                      <a:pt x="1143" y="1"/>
                      <a:pt x="8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7"/>
              <p:cNvSpPr/>
              <p:nvPr/>
            </p:nvSpPr>
            <p:spPr>
              <a:xfrm>
                <a:off x="6712166" y="2975286"/>
                <a:ext cx="73941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8" extrusionOk="0">
                    <a:moveTo>
                      <a:pt x="155" y="0"/>
                    </a:moveTo>
                    <a:cubicBezTo>
                      <a:pt x="72" y="0"/>
                      <a:pt x="0" y="60"/>
                      <a:pt x="0" y="155"/>
                    </a:cubicBezTo>
                    <a:cubicBezTo>
                      <a:pt x="0" y="238"/>
                      <a:pt x="60" y="298"/>
                      <a:pt x="155" y="298"/>
                    </a:cubicBezTo>
                    <a:lnTo>
                      <a:pt x="2179" y="298"/>
                    </a:lnTo>
                    <a:cubicBezTo>
                      <a:pt x="2251" y="298"/>
                      <a:pt x="2322" y="238"/>
                      <a:pt x="2322" y="155"/>
                    </a:cubicBezTo>
                    <a:cubicBezTo>
                      <a:pt x="2322" y="60"/>
                      <a:pt x="2263" y="0"/>
                      <a:pt x="2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7"/>
              <p:cNvSpPr/>
              <p:nvPr/>
            </p:nvSpPr>
            <p:spPr>
              <a:xfrm>
                <a:off x="6712166" y="2993461"/>
                <a:ext cx="73941" cy="951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9" extrusionOk="0">
                    <a:moveTo>
                      <a:pt x="155" y="1"/>
                    </a:moveTo>
                    <a:cubicBezTo>
                      <a:pt x="72" y="1"/>
                      <a:pt x="0" y="60"/>
                      <a:pt x="0" y="143"/>
                    </a:cubicBezTo>
                    <a:cubicBezTo>
                      <a:pt x="0" y="239"/>
                      <a:pt x="60" y="298"/>
                      <a:pt x="155" y="298"/>
                    </a:cubicBezTo>
                    <a:lnTo>
                      <a:pt x="2179" y="298"/>
                    </a:lnTo>
                    <a:cubicBezTo>
                      <a:pt x="2251" y="298"/>
                      <a:pt x="2322" y="239"/>
                      <a:pt x="2322" y="143"/>
                    </a:cubicBezTo>
                    <a:cubicBezTo>
                      <a:pt x="2322" y="60"/>
                      <a:pt x="2263" y="1"/>
                      <a:pt x="2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7"/>
              <p:cNvSpPr/>
              <p:nvPr/>
            </p:nvSpPr>
            <p:spPr>
              <a:xfrm>
                <a:off x="6712166" y="3012050"/>
                <a:ext cx="73941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8" extrusionOk="0">
                    <a:moveTo>
                      <a:pt x="155" y="0"/>
                    </a:moveTo>
                    <a:cubicBezTo>
                      <a:pt x="72" y="0"/>
                      <a:pt x="0" y="60"/>
                      <a:pt x="0" y="143"/>
                    </a:cubicBezTo>
                    <a:cubicBezTo>
                      <a:pt x="0" y="238"/>
                      <a:pt x="60" y="298"/>
                      <a:pt x="155" y="298"/>
                    </a:cubicBezTo>
                    <a:lnTo>
                      <a:pt x="2179" y="298"/>
                    </a:lnTo>
                    <a:cubicBezTo>
                      <a:pt x="2263" y="274"/>
                      <a:pt x="2322" y="214"/>
                      <a:pt x="2322" y="143"/>
                    </a:cubicBezTo>
                    <a:cubicBezTo>
                      <a:pt x="2322" y="71"/>
                      <a:pt x="2263" y="0"/>
                      <a:pt x="2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47"/>
              <p:cNvSpPr/>
              <p:nvPr/>
            </p:nvSpPr>
            <p:spPr>
              <a:xfrm>
                <a:off x="6662511" y="3103752"/>
                <a:ext cx="73941" cy="2731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858" extrusionOk="0">
                    <a:moveTo>
                      <a:pt x="2037" y="298"/>
                    </a:moveTo>
                    <a:lnTo>
                      <a:pt x="2037" y="584"/>
                    </a:lnTo>
                    <a:lnTo>
                      <a:pt x="298" y="584"/>
                    </a:lnTo>
                    <a:lnTo>
                      <a:pt x="298" y="298"/>
                    </a:lnTo>
                    <a:close/>
                    <a:moveTo>
                      <a:pt x="144" y="0"/>
                    </a:moveTo>
                    <a:cubicBezTo>
                      <a:pt x="72" y="0"/>
                      <a:pt x="1" y="60"/>
                      <a:pt x="1" y="155"/>
                    </a:cubicBezTo>
                    <a:lnTo>
                      <a:pt x="1" y="715"/>
                    </a:lnTo>
                    <a:cubicBezTo>
                      <a:pt x="1" y="786"/>
                      <a:pt x="60" y="858"/>
                      <a:pt x="144" y="858"/>
                    </a:cubicBezTo>
                    <a:lnTo>
                      <a:pt x="2168" y="858"/>
                    </a:lnTo>
                    <a:cubicBezTo>
                      <a:pt x="2251" y="858"/>
                      <a:pt x="2322" y="798"/>
                      <a:pt x="2322" y="715"/>
                    </a:cubicBezTo>
                    <a:lnTo>
                      <a:pt x="2322" y="155"/>
                    </a:lnTo>
                    <a:cubicBezTo>
                      <a:pt x="2322" y="72"/>
                      <a:pt x="2263" y="0"/>
                      <a:pt x="2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47"/>
              <p:cNvSpPr/>
              <p:nvPr/>
            </p:nvSpPr>
            <p:spPr>
              <a:xfrm>
                <a:off x="6662893" y="3140134"/>
                <a:ext cx="73941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8" extrusionOk="0">
                    <a:moveTo>
                      <a:pt x="155" y="0"/>
                    </a:moveTo>
                    <a:cubicBezTo>
                      <a:pt x="72" y="0"/>
                      <a:pt x="1" y="60"/>
                      <a:pt x="1" y="155"/>
                    </a:cubicBezTo>
                    <a:cubicBezTo>
                      <a:pt x="1" y="238"/>
                      <a:pt x="60" y="298"/>
                      <a:pt x="155" y="298"/>
                    </a:cubicBezTo>
                    <a:lnTo>
                      <a:pt x="2180" y="298"/>
                    </a:lnTo>
                    <a:cubicBezTo>
                      <a:pt x="2251" y="298"/>
                      <a:pt x="2322" y="238"/>
                      <a:pt x="2322" y="155"/>
                    </a:cubicBezTo>
                    <a:cubicBezTo>
                      <a:pt x="2322" y="60"/>
                      <a:pt x="2251" y="0"/>
                      <a:pt x="2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2" name="Google Shape;342;p47"/>
          <p:cNvSpPr/>
          <p:nvPr/>
        </p:nvSpPr>
        <p:spPr>
          <a:xfrm>
            <a:off x="2438700" y="2226013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7"/>
          <p:cNvSpPr/>
          <p:nvPr/>
        </p:nvSpPr>
        <p:spPr>
          <a:xfrm rot="-1775371">
            <a:off x="5206142" y="1584401"/>
            <a:ext cx="864550" cy="23673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7"/>
          <p:cNvSpPr/>
          <p:nvPr/>
        </p:nvSpPr>
        <p:spPr>
          <a:xfrm rot="1839002">
            <a:off x="5206181" y="2666555"/>
            <a:ext cx="864469" cy="23672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34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Rules -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Purchasing Patterns</a:t>
            </a:r>
            <a:endParaRPr/>
          </a:p>
        </p:txBody>
      </p:sp>
      <p:cxnSp>
        <p:nvCxnSpPr>
          <p:cNvPr id="351" name="Google Shape;351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52" name="Google Shape;352;p48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6215100" cy="27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Find meaningful associations and relationships between items in transactions (e.g. which group of items are commonly bought together?)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/>
          </a:p>
        </p:txBody>
      </p:sp>
      <p:sp>
        <p:nvSpPr>
          <p:cNvPr id="353" name="Google Shape;353;p4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3394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Rules on Datasets</a:t>
            </a:r>
            <a:endParaRPr/>
          </a:p>
        </p:txBody>
      </p:sp>
      <p:sp>
        <p:nvSpPr>
          <p:cNvPr id="359" name="Google Shape;359;p49"/>
          <p:cNvSpPr txBox="1">
            <a:spLocks noGrp="1"/>
          </p:cNvSpPr>
          <p:nvPr>
            <p:ph type="body" idx="1"/>
          </p:nvPr>
        </p:nvSpPr>
        <p:spPr>
          <a:xfrm>
            <a:off x="473600" y="2198725"/>
            <a:ext cx="38682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 invoiceID → 1 transaction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Association rules between 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/>
              <a:t>products (based on ‘stockNo’)</a:t>
            </a:r>
            <a:endParaRPr/>
          </a:p>
        </p:txBody>
      </p:sp>
      <p:sp>
        <p:nvSpPr>
          <p:cNvPr id="360" name="Google Shape;360;p49"/>
          <p:cNvSpPr txBox="1">
            <a:spLocks noGrp="1"/>
          </p:cNvSpPr>
          <p:nvPr>
            <p:ph type="title" idx="3"/>
          </p:nvPr>
        </p:nvSpPr>
        <p:spPr>
          <a:xfrm>
            <a:off x="457650" y="1650325"/>
            <a:ext cx="38682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UCI Dataset</a:t>
            </a:r>
            <a:endParaRPr/>
          </a:p>
        </p:txBody>
      </p:sp>
      <p:sp>
        <p:nvSpPr>
          <p:cNvPr id="361" name="Google Shape;361;p49"/>
          <p:cNvSpPr txBox="1">
            <a:spLocks noGrp="1"/>
          </p:cNvSpPr>
          <p:nvPr>
            <p:ph type="title" idx="4"/>
          </p:nvPr>
        </p:nvSpPr>
        <p:spPr>
          <a:xfrm>
            <a:off x="4820525" y="1650325"/>
            <a:ext cx="38682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Olist Dataset</a:t>
            </a:r>
            <a:endParaRPr/>
          </a:p>
        </p:txBody>
      </p:sp>
      <p:cxnSp>
        <p:nvCxnSpPr>
          <p:cNvPr id="362" name="Google Shape;362;p4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63" name="Google Shape;363;p49"/>
          <p:cNvSpPr txBox="1">
            <a:spLocks noGrp="1"/>
          </p:cNvSpPr>
          <p:nvPr>
            <p:ph type="body" idx="2"/>
          </p:nvPr>
        </p:nvSpPr>
        <p:spPr>
          <a:xfrm>
            <a:off x="4820525" y="2198725"/>
            <a:ext cx="39405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 purchases made by a customer within the same quarter → 1 transaction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Association rules between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products (based on ‘product_id’</a:t>
            </a:r>
            <a:endParaRPr/>
          </a:p>
          <a:p>
            <a:pPr marL="914400" lvl="1" indent="-317500" algn="l" rtl="0"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en"/>
              <a:t>sellers (based on ‘seller_id’)</a:t>
            </a:r>
            <a:endParaRPr/>
          </a:p>
        </p:txBody>
      </p:sp>
      <p:sp>
        <p:nvSpPr>
          <p:cNvPr id="364" name="Google Shape;364;p4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057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Insights (UCI vs Olist)</a:t>
            </a:r>
            <a:endParaRPr/>
          </a:p>
        </p:txBody>
      </p:sp>
      <p:sp>
        <p:nvSpPr>
          <p:cNvPr id="370" name="Google Shape;370;p50"/>
          <p:cNvSpPr txBox="1">
            <a:spLocks noGrp="1"/>
          </p:cNvSpPr>
          <p:nvPr>
            <p:ph type="body" idx="1"/>
          </p:nvPr>
        </p:nvSpPr>
        <p:spPr>
          <a:xfrm>
            <a:off x="588675" y="1177425"/>
            <a:ext cx="7742400" cy="3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The association rule mining technique was more effective on the UCI dataset as compared to the Olist dataset 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Number of association rules derived from the UCI dataset (748) is much greater compared to Olist (28).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This is likely due to a larger number of  records in the UCI dataset (394271 rows  vs 107823 rows).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Hence, the use of association rules allows marketplaces to gain better understanding of customer purchasing patterns.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Given the advantage of having much more transactional data than DTCs.</a:t>
            </a:r>
            <a:endParaRPr>
              <a:highlight>
                <a:schemeClr val="dk1"/>
              </a:highlight>
            </a:endParaRPr>
          </a:p>
        </p:txBody>
      </p:sp>
      <p:cxnSp>
        <p:nvCxnSpPr>
          <p:cNvPr id="371" name="Google Shape;37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72" name="Google Shape;372;p5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more effective recommendation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1"/>
          <p:cNvSpPr txBox="1">
            <a:spLocks noGrp="1"/>
          </p:cNvSpPr>
          <p:nvPr>
            <p:ph type="body" idx="1"/>
          </p:nvPr>
        </p:nvSpPr>
        <p:spPr>
          <a:xfrm>
            <a:off x="1067241" y="2270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Recommend complementary products from other sellers when products are added to customers’ carts.</a:t>
            </a:r>
            <a:endParaRPr/>
          </a:p>
        </p:txBody>
      </p:sp>
      <p:sp>
        <p:nvSpPr>
          <p:cNvPr id="379" name="Google Shape;379;p51"/>
          <p:cNvSpPr txBox="1">
            <a:spLocks noGrp="1"/>
          </p:cNvSpPr>
          <p:nvPr>
            <p:ph type="body" idx="2"/>
          </p:nvPr>
        </p:nvSpPr>
        <p:spPr>
          <a:xfrm>
            <a:off x="4673852" y="2270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 sellers with information on their product complements → increase sales.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80" name="Google Shape;380;p51"/>
          <p:cNvSpPr txBox="1">
            <a:spLocks noGrp="1"/>
          </p:cNvSpPr>
          <p:nvPr>
            <p:ph type="title" idx="3"/>
          </p:nvPr>
        </p:nvSpPr>
        <p:spPr>
          <a:xfrm>
            <a:off x="1213499" y="1574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 Seller Presence</a:t>
            </a:r>
            <a:endParaRPr/>
          </a:p>
        </p:txBody>
      </p:sp>
      <p:sp>
        <p:nvSpPr>
          <p:cNvPr id="381" name="Google Shape;381;p51"/>
          <p:cNvSpPr txBox="1">
            <a:spLocks noGrp="1"/>
          </p:cNvSpPr>
          <p:nvPr>
            <p:ph type="title" idx="4"/>
          </p:nvPr>
        </p:nvSpPr>
        <p:spPr>
          <a:xfrm>
            <a:off x="4820099" y="1574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 Seller Presence</a:t>
            </a:r>
            <a:endParaRPr/>
          </a:p>
        </p:txBody>
      </p:sp>
      <p:sp>
        <p:nvSpPr>
          <p:cNvPr id="382" name="Google Shape;382;p5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>
            <a:spLocks noGrp="1"/>
          </p:cNvSpPr>
          <p:nvPr>
            <p:ph type="title"/>
          </p:nvPr>
        </p:nvSpPr>
        <p:spPr>
          <a:xfrm>
            <a:off x="495650" y="2603975"/>
            <a:ext cx="70539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Building Positive Customer Relationships</a:t>
            </a:r>
            <a:endParaRPr sz="4400"/>
          </a:p>
        </p:txBody>
      </p:sp>
      <p:sp>
        <p:nvSpPr>
          <p:cNvPr id="388" name="Google Shape;388;p52"/>
          <p:cNvSpPr txBox="1">
            <a:spLocks noGrp="1"/>
          </p:cNvSpPr>
          <p:nvPr>
            <p:ph type="title"/>
          </p:nvPr>
        </p:nvSpPr>
        <p:spPr>
          <a:xfrm>
            <a:off x="495650" y="1891775"/>
            <a:ext cx="43395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OPPORTUNITY 2</a:t>
            </a:r>
            <a:endParaRPr sz="2500"/>
          </a:p>
        </p:txBody>
      </p:sp>
      <p:sp>
        <p:nvSpPr>
          <p:cNvPr id="389" name="Google Shape;389;p5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 2</a:t>
            </a:r>
            <a:endParaRPr/>
          </a:p>
        </p:txBody>
      </p:sp>
      <p:sp>
        <p:nvSpPr>
          <p:cNvPr id="395" name="Google Shape;395;p53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12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DTC model allows brands to have </a:t>
            </a:r>
            <a:r>
              <a:rPr lang="en" sz="1600" u="sng"/>
              <a:t>direct access</a:t>
            </a:r>
            <a:r>
              <a:rPr lang="en" sz="1600"/>
              <a:t> to their consumers through their own channels, allowing for </a:t>
            </a:r>
            <a:r>
              <a:rPr lang="en" sz="1600" u="sng"/>
              <a:t>better customer relationships </a:t>
            </a:r>
            <a:r>
              <a:rPr lang="en" sz="1600"/>
              <a:t>through connecting with them directly</a:t>
            </a:r>
            <a:endParaRPr sz="1600"/>
          </a:p>
        </p:txBody>
      </p:sp>
      <p:sp>
        <p:nvSpPr>
          <p:cNvPr id="396" name="Google Shape;396;p5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9598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402" name="Google Shape;402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403" name="Google Shape;403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04" name="Google Shape;404;p54"/>
          <p:cNvSpPr/>
          <p:nvPr/>
        </p:nvSpPr>
        <p:spPr>
          <a:xfrm>
            <a:off x="1026188" y="19877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Google Shape;405;p54"/>
          <p:cNvGrpSpPr/>
          <p:nvPr/>
        </p:nvGrpSpPr>
        <p:grpSpPr>
          <a:xfrm>
            <a:off x="1172862" y="2173039"/>
            <a:ext cx="579083" cy="501786"/>
            <a:chOff x="2611458" y="3816374"/>
            <a:chExt cx="426329" cy="332375"/>
          </a:xfrm>
        </p:grpSpPr>
        <p:sp>
          <p:nvSpPr>
            <p:cNvPr id="406" name="Google Shape;406;p54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7" name="Google Shape;407;p54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8" name="Google Shape;408;p54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9" name="Google Shape;409;p54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0" name="Google Shape;410;p54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1" name="Google Shape;411;p54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2" name="Google Shape;412;p54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3" name="Google Shape;413;p54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54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54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16" name="Google Shape;416;p54"/>
          <p:cNvSpPr txBox="1">
            <a:spLocks noGrp="1"/>
          </p:cNvSpPr>
          <p:nvPr>
            <p:ph type="subTitle" idx="4294967295"/>
          </p:nvPr>
        </p:nvSpPr>
        <p:spPr>
          <a:xfrm>
            <a:off x="428909" y="28601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Using machine learning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417" name="Google Shape;417;p54"/>
          <p:cNvSpPr/>
          <p:nvPr/>
        </p:nvSpPr>
        <p:spPr>
          <a:xfrm rot="-1794606">
            <a:off x="2497271" y="1551752"/>
            <a:ext cx="864551" cy="2366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4"/>
          <p:cNvSpPr/>
          <p:nvPr/>
        </p:nvSpPr>
        <p:spPr>
          <a:xfrm>
            <a:off x="4042588" y="4795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54"/>
          <p:cNvSpPr/>
          <p:nvPr/>
        </p:nvSpPr>
        <p:spPr>
          <a:xfrm>
            <a:off x="4042588" y="29370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4"/>
          <p:cNvSpPr txBox="1">
            <a:spLocks noGrp="1"/>
          </p:cNvSpPr>
          <p:nvPr>
            <p:ph type="subTitle" idx="4294967295"/>
          </p:nvPr>
        </p:nvSpPr>
        <p:spPr>
          <a:xfrm>
            <a:off x="3445309" y="13519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Provide sellers with estimated customer ratings 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421" name="Google Shape;421;p54"/>
          <p:cNvSpPr/>
          <p:nvPr/>
        </p:nvSpPr>
        <p:spPr>
          <a:xfrm rot="1811179">
            <a:off x="2538332" y="3013496"/>
            <a:ext cx="864535" cy="2367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4"/>
          <p:cNvSpPr txBox="1">
            <a:spLocks noGrp="1"/>
          </p:cNvSpPr>
          <p:nvPr>
            <p:ph type="subTitle" idx="4294967295"/>
          </p:nvPr>
        </p:nvSpPr>
        <p:spPr>
          <a:xfrm>
            <a:off x="3445309" y="38094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Suggest improvements based on key variables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423" name="Google Shape;423;p54"/>
          <p:cNvSpPr/>
          <p:nvPr/>
        </p:nvSpPr>
        <p:spPr>
          <a:xfrm rot="-1794606">
            <a:off x="5555171" y="3013552"/>
            <a:ext cx="864551" cy="2366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54"/>
          <p:cNvSpPr/>
          <p:nvPr/>
        </p:nvSpPr>
        <p:spPr>
          <a:xfrm rot="1811179">
            <a:off x="5595332" y="1551696"/>
            <a:ext cx="864535" cy="2367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4"/>
          <p:cNvSpPr/>
          <p:nvPr/>
        </p:nvSpPr>
        <p:spPr>
          <a:xfrm>
            <a:off x="7058988" y="19877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4"/>
          <p:cNvSpPr txBox="1">
            <a:spLocks noGrp="1"/>
          </p:cNvSpPr>
          <p:nvPr>
            <p:ph type="subTitle" idx="4294967295"/>
          </p:nvPr>
        </p:nvSpPr>
        <p:spPr>
          <a:xfrm>
            <a:off x="6319950" y="2860125"/>
            <a:ext cx="2514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Sellers improve their customer ratings        =&gt; improved customer relationships</a:t>
            </a:r>
            <a:endParaRPr sz="1600">
              <a:highlight>
                <a:schemeClr val="dk1"/>
              </a:highlight>
            </a:endParaRPr>
          </a:p>
        </p:txBody>
      </p:sp>
      <p:grpSp>
        <p:nvGrpSpPr>
          <p:cNvPr id="427" name="Google Shape;427;p54"/>
          <p:cNvGrpSpPr/>
          <p:nvPr/>
        </p:nvGrpSpPr>
        <p:grpSpPr>
          <a:xfrm>
            <a:off x="7119892" y="1966718"/>
            <a:ext cx="914420" cy="914420"/>
            <a:chOff x="1739650" y="1887150"/>
            <a:chExt cx="684600" cy="684600"/>
          </a:xfrm>
        </p:grpSpPr>
        <p:sp>
          <p:nvSpPr>
            <p:cNvPr id="428" name="Google Shape;428;p54"/>
            <p:cNvSpPr/>
            <p:nvPr/>
          </p:nvSpPr>
          <p:spPr>
            <a:xfrm>
              <a:off x="1739650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9" name="Google Shape;429;p54"/>
            <p:cNvGrpSpPr/>
            <p:nvPr/>
          </p:nvGrpSpPr>
          <p:grpSpPr>
            <a:xfrm>
              <a:off x="1849311" y="2037474"/>
              <a:ext cx="465264" cy="405471"/>
              <a:chOff x="5793678" y="3412685"/>
              <a:chExt cx="312614" cy="261611"/>
            </a:xfrm>
          </p:grpSpPr>
          <p:sp>
            <p:nvSpPr>
              <p:cNvPr id="430" name="Google Shape;430;p54"/>
              <p:cNvSpPr/>
              <p:nvPr/>
            </p:nvSpPr>
            <p:spPr>
              <a:xfrm>
                <a:off x="589010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1" y="1013"/>
                      <a:pt x="167" y="1013"/>
                    </a:cubicBezTo>
                    <a:cubicBezTo>
                      <a:pt x="250" y="1013"/>
                      <a:pt x="321" y="929"/>
                      <a:pt x="321" y="846"/>
                    </a:cubicBezTo>
                    <a:lnTo>
                      <a:pt x="321" y="143"/>
                    </a:lnTo>
                    <a:cubicBezTo>
                      <a:pt x="321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54"/>
              <p:cNvSpPr/>
              <p:nvPr/>
            </p:nvSpPr>
            <p:spPr>
              <a:xfrm>
                <a:off x="599809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2" y="1013"/>
                      <a:pt x="167" y="1013"/>
                    </a:cubicBezTo>
                    <a:cubicBezTo>
                      <a:pt x="250" y="1013"/>
                      <a:pt x="322" y="929"/>
                      <a:pt x="322" y="846"/>
                    </a:cubicBezTo>
                    <a:lnTo>
                      <a:pt x="322" y="143"/>
                    </a:lnTo>
                    <a:cubicBezTo>
                      <a:pt x="310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54"/>
              <p:cNvSpPr/>
              <p:nvPr/>
            </p:nvSpPr>
            <p:spPr>
              <a:xfrm>
                <a:off x="5814673" y="3528367"/>
                <a:ext cx="43222" cy="15564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489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51"/>
                      <a:pt x="72" y="322"/>
                      <a:pt x="167" y="322"/>
                    </a:cubicBezTo>
                    <a:cubicBezTo>
                      <a:pt x="346" y="322"/>
                      <a:pt x="870" y="358"/>
                      <a:pt x="1120" y="477"/>
                    </a:cubicBezTo>
                    <a:cubicBezTo>
                      <a:pt x="1144" y="489"/>
                      <a:pt x="1167" y="489"/>
                      <a:pt x="1191" y="489"/>
                    </a:cubicBezTo>
                    <a:cubicBezTo>
                      <a:pt x="1251" y="489"/>
                      <a:pt x="1310" y="453"/>
                      <a:pt x="1346" y="394"/>
                    </a:cubicBezTo>
                    <a:cubicBezTo>
                      <a:pt x="1358" y="322"/>
                      <a:pt x="1322" y="239"/>
                      <a:pt x="1251" y="191"/>
                    </a:cubicBezTo>
                    <a:cubicBezTo>
                      <a:pt x="882" y="13"/>
                      <a:pt x="19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54"/>
              <p:cNvSpPr/>
              <p:nvPr/>
            </p:nvSpPr>
            <p:spPr>
              <a:xfrm>
                <a:off x="5797995" y="3631074"/>
                <a:ext cx="10662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334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1179"/>
                    </a:lnTo>
                    <a:cubicBezTo>
                      <a:pt x="1" y="1262"/>
                      <a:pt x="84" y="1334"/>
                      <a:pt x="167" y="1334"/>
                    </a:cubicBezTo>
                    <a:cubicBezTo>
                      <a:pt x="251" y="1334"/>
                      <a:pt x="334" y="1262"/>
                      <a:pt x="334" y="1179"/>
                    </a:cubicBezTo>
                    <a:lnTo>
                      <a:pt x="334" y="167"/>
                    </a:lnTo>
                    <a:cubicBezTo>
                      <a:pt x="334" y="72"/>
                      <a:pt x="263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54"/>
              <p:cNvSpPr/>
              <p:nvPr/>
            </p:nvSpPr>
            <p:spPr>
              <a:xfrm>
                <a:off x="5793678" y="3412685"/>
                <a:ext cx="312614" cy="247725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8299" extrusionOk="0">
                    <a:moveTo>
                      <a:pt x="9144" y="2512"/>
                    </a:moveTo>
                    <a:cubicBezTo>
                      <a:pt x="9418" y="2512"/>
                      <a:pt x="9656" y="2715"/>
                      <a:pt x="9656" y="2953"/>
                    </a:cubicBezTo>
                    <a:lnTo>
                      <a:pt x="9656" y="2977"/>
                    </a:lnTo>
                    <a:cubicBezTo>
                      <a:pt x="9501" y="2917"/>
                      <a:pt x="9335" y="2869"/>
                      <a:pt x="9144" y="2869"/>
                    </a:cubicBezTo>
                    <a:cubicBezTo>
                      <a:pt x="8965" y="2869"/>
                      <a:pt x="8787" y="2905"/>
                      <a:pt x="8620" y="2977"/>
                    </a:cubicBezTo>
                    <a:lnTo>
                      <a:pt x="8620" y="2953"/>
                    </a:lnTo>
                    <a:cubicBezTo>
                      <a:pt x="8620" y="2727"/>
                      <a:pt x="8858" y="2512"/>
                      <a:pt x="9144" y="2512"/>
                    </a:cubicBezTo>
                    <a:close/>
                    <a:moveTo>
                      <a:pt x="2869" y="3203"/>
                    </a:moveTo>
                    <a:lnTo>
                      <a:pt x="2869" y="3858"/>
                    </a:lnTo>
                    <a:cubicBezTo>
                      <a:pt x="2869" y="3965"/>
                      <a:pt x="2846" y="4060"/>
                      <a:pt x="2798" y="4167"/>
                    </a:cubicBezTo>
                    <a:lnTo>
                      <a:pt x="2727" y="4334"/>
                    </a:lnTo>
                    <a:cubicBezTo>
                      <a:pt x="2715" y="4346"/>
                      <a:pt x="2715" y="4382"/>
                      <a:pt x="2715" y="4405"/>
                    </a:cubicBezTo>
                    <a:lnTo>
                      <a:pt x="2715" y="4751"/>
                    </a:lnTo>
                    <a:cubicBezTo>
                      <a:pt x="2715" y="4989"/>
                      <a:pt x="2619" y="5191"/>
                      <a:pt x="2441" y="5358"/>
                    </a:cubicBezTo>
                    <a:cubicBezTo>
                      <a:pt x="2298" y="5525"/>
                      <a:pt x="2072" y="5596"/>
                      <a:pt x="1834" y="5596"/>
                    </a:cubicBezTo>
                    <a:cubicBezTo>
                      <a:pt x="1369" y="5584"/>
                      <a:pt x="1000" y="5179"/>
                      <a:pt x="1000" y="4703"/>
                    </a:cubicBezTo>
                    <a:lnTo>
                      <a:pt x="1000" y="4405"/>
                    </a:lnTo>
                    <a:cubicBezTo>
                      <a:pt x="1000" y="4382"/>
                      <a:pt x="1000" y="4358"/>
                      <a:pt x="988" y="4334"/>
                    </a:cubicBezTo>
                    <a:lnTo>
                      <a:pt x="881" y="4143"/>
                    </a:lnTo>
                    <a:cubicBezTo>
                      <a:pt x="845" y="4060"/>
                      <a:pt x="822" y="3989"/>
                      <a:pt x="822" y="3905"/>
                    </a:cubicBezTo>
                    <a:lnTo>
                      <a:pt x="822" y="3882"/>
                    </a:lnTo>
                    <a:cubicBezTo>
                      <a:pt x="822" y="3501"/>
                      <a:pt x="1131" y="3203"/>
                      <a:pt x="1500" y="3203"/>
                    </a:cubicBezTo>
                    <a:close/>
                    <a:moveTo>
                      <a:pt x="9144" y="3215"/>
                    </a:moveTo>
                    <a:cubicBezTo>
                      <a:pt x="9704" y="3215"/>
                      <a:pt x="10168" y="3679"/>
                      <a:pt x="10168" y="4239"/>
                    </a:cubicBezTo>
                    <a:cubicBezTo>
                      <a:pt x="10168" y="4346"/>
                      <a:pt x="10156" y="4465"/>
                      <a:pt x="10108" y="4572"/>
                    </a:cubicBezTo>
                    <a:cubicBezTo>
                      <a:pt x="9656" y="4108"/>
                      <a:pt x="8870" y="3929"/>
                      <a:pt x="8823" y="3929"/>
                    </a:cubicBezTo>
                    <a:cubicBezTo>
                      <a:pt x="8814" y="3926"/>
                      <a:pt x="8804" y="3925"/>
                      <a:pt x="8794" y="3925"/>
                    </a:cubicBezTo>
                    <a:cubicBezTo>
                      <a:pt x="8763" y="3925"/>
                      <a:pt x="8727" y="3938"/>
                      <a:pt x="8692" y="3965"/>
                    </a:cubicBezTo>
                    <a:cubicBezTo>
                      <a:pt x="8644" y="3989"/>
                      <a:pt x="8632" y="4036"/>
                      <a:pt x="8632" y="4084"/>
                    </a:cubicBezTo>
                    <a:cubicBezTo>
                      <a:pt x="8632" y="4084"/>
                      <a:pt x="8632" y="4179"/>
                      <a:pt x="8513" y="4298"/>
                    </a:cubicBezTo>
                    <a:cubicBezTo>
                      <a:pt x="8453" y="4358"/>
                      <a:pt x="8453" y="4465"/>
                      <a:pt x="8513" y="4524"/>
                    </a:cubicBezTo>
                    <a:cubicBezTo>
                      <a:pt x="8543" y="4554"/>
                      <a:pt x="8584" y="4569"/>
                      <a:pt x="8626" y="4569"/>
                    </a:cubicBezTo>
                    <a:cubicBezTo>
                      <a:pt x="8668" y="4569"/>
                      <a:pt x="8709" y="4554"/>
                      <a:pt x="8739" y="4524"/>
                    </a:cubicBezTo>
                    <a:cubicBezTo>
                      <a:pt x="8823" y="4441"/>
                      <a:pt x="8882" y="4346"/>
                      <a:pt x="8918" y="4274"/>
                    </a:cubicBezTo>
                    <a:cubicBezTo>
                      <a:pt x="9180" y="4346"/>
                      <a:pt x="9739" y="4560"/>
                      <a:pt x="9989" y="4894"/>
                    </a:cubicBezTo>
                    <a:cubicBezTo>
                      <a:pt x="9906" y="5298"/>
                      <a:pt x="9573" y="5596"/>
                      <a:pt x="9144" y="5596"/>
                    </a:cubicBezTo>
                    <a:cubicBezTo>
                      <a:pt x="8704" y="5596"/>
                      <a:pt x="8334" y="5275"/>
                      <a:pt x="8287" y="4834"/>
                    </a:cubicBezTo>
                    <a:cubicBezTo>
                      <a:pt x="8287" y="4810"/>
                      <a:pt x="8275" y="4798"/>
                      <a:pt x="8263" y="4774"/>
                    </a:cubicBezTo>
                    <a:cubicBezTo>
                      <a:pt x="8156" y="4620"/>
                      <a:pt x="8108" y="4441"/>
                      <a:pt x="8108" y="4239"/>
                    </a:cubicBezTo>
                    <a:cubicBezTo>
                      <a:pt x="8108" y="3679"/>
                      <a:pt x="8573" y="3215"/>
                      <a:pt x="9144" y="3215"/>
                    </a:cubicBezTo>
                    <a:close/>
                    <a:moveTo>
                      <a:pt x="5441" y="298"/>
                    </a:moveTo>
                    <a:cubicBezTo>
                      <a:pt x="6013" y="298"/>
                      <a:pt x="6489" y="488"/>
                      <a:pt x="6858" y="845"/>
                    </a:cubicBezTo>
                    <a:cubicBezTo>
                      <a:pt x="7227" y="1226"/>
                      <a:pt x="7453" y="1738"/>
                      <a:pt x="7501" y="2369"/>
                    </a:cubicBezTo>
                    <a:cubicBezTo>
                      <a:pt x="7620" y="4060"/>
                      <a:pt x="7763" y="5001"/>
                      <a:pt x="7822" y="5334"/>
                    </a:cubicBezTo>
                    <a:lnTo>
                      <a:pt x="7822" y="5346"/>
                    </a:lnTo>
                    <a:cubicBezTo>
                      <a:pt x="7632" y="5453"/>
                      <a:pt x="7310" y="5632"/>
                      <a:pt x="6787" y="5763"/>
                    </a:cubicBezTo>
                    <a:lnTo>
                      <a:pt x="6525" y="5644"/>
                    </a:lnTo>
                    <a:cubicBezTo>
                      <a:pt x="6453" y="5608"/>
                      <a:pt x="6418" y="5548"/>
                      <a:pt x="6418" y="5477"/>
                    </a:cubicBezTo>
                    <a:lnTo>
                      <a:pt x="6418" y="4929"/>
                    </a:lnTo>
                    <a:cubicBezTo>
                      <a:pt x="6918" y="4596"/>
                      <a:pt x="7263" y="4024"/>
                      <a:pt x="7263" y="3370"/>
                    </a:cubicBezTo>
                    <a:lnTo>
                      <a:pt x="7263" y="3072"/>
                    </a:lnTo>
                    <a:cubicBezTo>
                      <a:pt x="7263" y="2869"/>
                      <a:pt x="7180" y="2691"/>
                      <a:pt x="7037" y="2560"/>
                    </a:cubicBezTo>
                    <a:cubicBezTo>
                      <a:pt x="6727" y="2274"/>
                      <a:pt x="6001" y="1798"/>
                      <a:pt x="4751" y="1667"/>
                    </a:cubicBezTo>
                    <a:cubicBezTo>
                      <a:pt x="4744" y="1666"/>
                      <a:pt x="4737" y="1666"/>
                      <a:pt x="4730" y="1666"/>
                    </a:cubicBezTo>
                    <a:cubicBezTo>
                      <a:pt x="4645" y="1666"/>
                      <a:pt x="4583" y="1733"/>
                      <a:pt x="4572" y="1822"/>
                    </a:cubicBezTo>
                    <a:cubicBezTo>
                      <a:pt x="4548" y="1905"/>
                      <a:pt x="4632" y="1977"/>
                      <a:pt x="4715" y="2000"/>
                    </a:cubicBezTo>
                    <a:cubicBezTo>
                      <a:pt x="5882" y="2119"/>
                      <a:pt x="6537" y="2548"/>
                      <a:pt x="6834" y="2798"/>
                    </a:cubicBezTo>
                    <a:cubicBezTo>
                      <a:pt x="6906" y="2858"/>
                      <a:pt x="6953" y="2965"/>
                      <a:pt x="6953" y="3072"/>
                    </a:cubicBezTo>
                    <a:lnTo>
                      <a:pt x="6953" y="3370"/>
                    </a:lnTo>
                    <a:cubicBezTo>
                      <a:pt x="6953" y="4215"/>
                      <a:pt x="6263" y="4894"/>
                      <a:pt x="5417" y="4894"/>
                    </a:cubicBezTo>
                    <a:cubicBezTo>
                      <a:pt x="4572" y="4894"/>
                      <a:pt x="3881" y="4215"/>
                      <a:pt x="3881" y="3370"/>
                    </a:cubicBezTo>
                    <a:lnTo>
                      <a:pt x="3881" y="3227"/>
                    </a:lnTo>
                    <a:cubicBezTo>
                      <a:pt x="3881" y="3167"/>
                      <a:pt x="3917" y="3108"/>
                      <a:pt x="3977" y="3084"/>
                    </a:cubicBezTo>
                    <a:cubicBezTo>
                      <a:pt x="4167" y="2965"/>
                      <a:pt x="4429" y="2750"/>
                      <a:pt x="4548" y="2393"/>
                    </a:cubicBezTo>
                    <a:cubicBezTo>
                      <a:pt x="4584" y="2310"/>
                      <a:pt x="4536" y="2215"/>
                      <a:pt x="4453" y="2203"/>
                    </a:cubicBezTo>
                    <a:cubicBezTo>
                      <a:pt x="4434" y="2198"/>
                      <a:pt x="4415" y="2196"/>
                      <a:pt x="4398" y="2196"/>
                    </a:cubicBezTo>
                    <a:cubicBezTo>
                      <a:pt x="4327" y="2196"/>
                      <a:pt x="4270" y="2234"/>
                      <a:pt x="4251" y="2310"/>
                    </a:cubicBezTo>
                    <a:cubicBezTo>
                      <a:pt x="4167" y="2572"/>
                      <a:pt x="3977" y="2727"/>
                      <a:pt x="3822" y="2810"/>
                    </a:cubicBezTo>
                    <a:cubicBezTo>
                      <a:pt x="3679" y="2905"/>
                      <a:pt x="3572" y="3072"/>
                      <a:pt x="3572" y="3227"/>
                    </a:cubicBezTo>
                    <a:lnTo>
                      <a:pt x="3572" y="3370"/>
                    </a:lnTo>
                    <a:cubicBezTo>
                      <a:pt x="3572" y="4024"/>
                      <a:pt x="3917" y="4584"/>
                      <a:pt x="4417" y="4929"/>
                    </a:cubicBezTo>
                    <a:lnTo>
                      <a:pt x="4417" y="5477"/>
                    </a:lnTo>
                    <a:cubicBezTo>
                      <a:pt x="4417" y="5548"/>
                      <a:pt x="4370" y="5608"/>
                      <a:pt x="4310" y="5644"/>
                    </a:cubicBezTo>
                    <a:lnTo>
                      <a:pt x="4048" y="5763"/>
                    </a:lnTo>
                    <a:cubicBezTo>
                      <a:pt x="3536" y="5632"/>
                      <a:pt x="3215" y="5453"/>
                      <a:pt x="3060" y="5346"/>
                    </a:cubicBezTo>
                    <a:lnTo>
                      <a:pt x="3060" y="5334"/>
                    </a:lnTo>
                    <a:cubicBezTo>
                      <a:pt x="3131" y="5001"/>
                      <a:pt x="3262" y="4060"/>
                      <a:pt x="3393" y="2369"/>
                    </a:cubicBezTo>
                    <a:cubicBezTo>
                      <a:pt x="3441" y="1738"/>
                      <a:pt x="3655" y="1226"/>
                      <a:pt x="4036" y="845"/>
                    </a:cubicBezTo>
                    <a:cubicBezTo>
                      <a:pt x="4393" y="488"/>
                      <a:pt x="4882" y="298"/>
                      <a:pt x="5441" y="298"/>
                    </a:cubicBezTo>
                    <a:close/>
                    <a:moveTo>
                      <a:pt x="2750" y="5465"/>
                    </a:moveTo>
                    <a:cubicBezTo>
                      <a:pt x="2786" y="5501"/>
                      <a:pt x="2810" y="5572"/>
                      <a:pt x="2869" y="5596"/>
                    </a:cubicBezTo>
                    <a:cubicBezTo>
                      <a:pt x="3000" y="5691"/>
                      <a:pt x="3239" y="5822"/>
                      <a:pt x="3584" y="5941"/>
                    </a:cubicBezTo>
                    <a:lnTo>
                      <a:pt x="3155" y="6144"/>
                    </a:lnTo>
                    <a:lnTo>
                      <a:pt x="2655" y="6001"/>
                    </a:lnTo>
                    <a:cubicBezTo>
                      <a:pt x="2512" y="5953"/>
                      <a:pt x="2512" y="5953"/>
                      <a:pt x="2512" y="5906"/>
                    </a:cubicBezTo>
                    <a:lnTo>
                      <a:pt x="2512" y="5691"/>
                    </a:lnTo>
                    <a:cubicBezTo>
                      <a:pt x="2572" y="5656"/>
                      <a:pt x="2619" y="5608"/>
                      <a:pt x="2667" y="5572"/>
                    </a:cubicBezTo>
                    <a:cubicBezTo>
                      <a:pt x="2691" y="5536"/>
                      <a:pt x="2727" y="5513"/>
                      <a:pt x="2750" y="5465"/>
                    </a:cubicBezTo>
                    <a:close/>
                    <a:moveTo>
                      <a:pt x="8096" y="5239"/>
                    </a:moveTo>
                    <a:cubicBezTo>
                      <a:pt x="8180" y="5417"/>
                      <a:pt x="8323" y="5572"/>
                      <a:pt x="8477" y="5691"/>
                    </a:cubicBezTo>
                    <a:lnTo>
                      <a:pt x="8477" y="6025"/>
                    </a:lnTo>
                    <a:lnTo>
                      <a:pt x="8489" y="6025"/>
                    </a:lnTo>
                    <a:lnTo>
                      <a:pt x="7977" y="6287"/>
                    </a:lnTo>
                    <a:cubicBezTo>
                      <a:pt x="7977" y="6287"/>
                      <a:pt x="7965" y="6287"/>
                      <a:pt x="7965" y="6263"/>
                    </a:cubicBezTo>
                    <a:lnTo>
                      <a:pt x="7227" y="5941"/>
                    </a:lnTo>
                    <a:cubicBezTo>
                      <a:pt x="7596" y="5822"/>
                      <a:pt x="7822" y="5667"/>
                      <a:pt x="7942" y="5596"/>
                    </a:cubicBezTo>
                    <a:cubicBezTo>
                      <a:pt x="8049" y="5525"/>
                      <a:pt x="8108" y="5406"/>
                      <a:pt x="8096" y="5275"/>
                    </a:cubicBezTo>
                    <a:lnTo>
                      <a:pt x="8096" y="5239"/>
                    </a:lnTo>
                    <a:close/>
                    <a:moveTo>
                      <a:pt x="2203" y="5870"/>
                    </a:moveTo>
                    <a:lnTo>
                      <a:pt x="2203" y="5929"/>
                    </a:lnTo>
                    <a:cubicBezTo>
                      <a:pt x="2203" y="5953"/>
                      <a:pt x="2203" y="5989"/>
                      <a:pt x="2215" y="6013"/>
                    </a:cubicBezTo>
                    <a:lnTo>
                      <a:pt x="1857" y="6370"/>
                    </a:lnTo>
                    <a:lnTo>
                      <a:pt x="1500" y="6013"/>
                    </a:lnTo>
                    <a:cubicBezTo>
                      <a:pt x="1512" y="5989"/>
                      <a:pt x="1512" y="5953"/>
                      <a:pt x="1512" y="5929"/>
                    </a:cubicBezTo>
                    <a:lnTo>
                      <a:pt x="1512" y="5870"/>
                    </a:lnTo>
                    <a:cubicBezTo>
                      <a:pt x="1619" y="5894"/>
                      <a:pt x="1726" y="5929"/>
                      <a:pt x="1834" y="5929"/>
                    </a:cubicBezTo>
                    <a:lnTo>
                      <a:pt x="1857" y="5929"/>
                    </a:lnTo>
                    <a:cubicBezTo>
                      <a:pt x="1976" y="5929"/>
                      <a:pt x="2096" y="5906"/>
                      <a:pt x="2203" y="5870"/>
                    </a:cubicBezTo>
                    <a:close/>
                    <a:moveTo>
                      <a:pt x="9525" y="5882"/>
                    </a:moveTo>
                    <a:lnTo>
                      <a:pt x="9525" y="6048"/>
                    </a:lnTo>
                    <a:cubicBezTo>
                      <a:pt x="9525" y="6108"/>
                      <a:pt x="9537" y="6144"/>
                      <a:pt x="9573" y="6191"/>
                    </a:cubicBezTo>
                    <a:lnTo>
                      <a:pt x="9394" y="6322"/>
                    </a:lnTo>
                    <a:cubicBezTo>
                      <a:pt x="9323" y="6394"/>
                      <a:pt x="9236" y="6429"/>
                      <a:pt x="9151" y="6429"/>
                    </a:cubicBezTo>
                    <a:cubicBezTo>
                      <a:pt x="9067" y="6429"/>
                      <a:pt x="8983" y="6394"/>
                      <a:pt x="8918" y="6322"/>
                    </a:cubicBezTo>
                    <a:lnTo>
                      <a:pt x="8763" y="6191"/>
                    </a:lnTo>
                    <a:cubicBezTo>
                      <a:pt x="8799" y="6144"/>
                      <a:pt x="8811" y="6084"/>
                      <a:pt x="8811" y="6048"/>
                    </a:cubicBezTo>
                    <a:lnTo>
                      <a:pt x="8811" y="5882"/>
                    </a:lnTo>
                    <a:cubicBezTo>
                      <a:pt x="8918" y="5906"/>
                      <a:pt x="9037" y="5941"/>
                      <a:pt x="9168" y="5941"/>
                    </a:cubicBezTo>
                    <a:cubicBezTo>
                      <a:pt x="9287" y="5941"/>
                      <a:pt x="9406" y="5929"/>
                      <a:pt x="9525" y="5882"/>
                    </a:cubicBezTo>
                    <a:close/>
                    <a:moveTo>
                      <a:pt x="6096" y="5096"/>
                    </a:moveTo>
                    <a:lnTo>
                      <a:pt x="6096" y="5477"/>
                    </a:lnTo>
                    <a:cubicBezTo>
                      <a:pt x="6096" y="5667"/>
                      <a:pt x="6215" y="5846"/>
                      <a:pt x="6394" y="5941"/>
                    </a:cubicBezTo>
                    <a:lnTo>
                      <a:pt x="6632" y="6048"/>
                    </a:lnTo>
                    <a:cubicBezTo>
                      <a:pt x="6406" y="6489"/>
                      <a:pt x="5941" y="6787"/>
                      <a:pt x="5417" y="6787"/>
                    </a:cubicBezTo>
                    <a:cubicBezTo>
                      <a:pt x="4894" y="6787"/>
                      <a:pt x="4441" y="6501"/>
                      <a:pt x="4203" y="6048"/>
                    </a:cubicBezTo>
                    <a:lnTo>
                      <a:pt x="4441" y="5941"/>
                    </a:lnTo>
                    <a:cubicBezTo>
                      <a:pt x="4620" y="5870"/>
                      <a:pt x="4739" y="5691"/>
                      <a:pt x="4739" y="5477"/>
                    </a:cubicBezTo>
                    <a:lnTo>
                      <a:pt x="4739" y="5096"/>
                    </a:lnTo>
                    <a:cubicBezTo>
                      <a:pt x="4941" y="5179"/>
                      <a:pt x="5179" y="5227"/>
                      <a:pt x="5417" y="5227"/>
                    </a:cubicBezTo>
                    <a:cubicBezTo>
                      <a:pt x="5656" y="5227"/>
                      <a:pt x="5894" y="5179"/>
                      <a:pt x="6096" y="5096"/>
                    </a:cubicBezTo>
                    <a:close/>
                    <a:moveTo>
                      <a:pt x="5417" y="0"/>
                    </a:moveTo>
                    <a:cubicBezTo>
                      <a:pt x="4763" y="0"/>
                      <a:pt x="4215" y="226"/>
                      <a:pt x="3786" y="643"/>
                    </a:cubicBezTo>
                    <a:cubicBezTo>
                      <a:pt x="3346" y="1060"/>
                      <a:pt x="3096" y="1655"/>
                      <a:pt x="3048" y="2346"/>
                    </a:cubicBezTo>
                    <a:cubicBezTo>
                      <a:pt x="3036" y="2548"/>
                      <a:pt x="3024" y="2703"/>
                      <a:pt x="3012" y="2881"/>
                    </a:cubicBezTo>
                    <a:lnTo>
                      <a:pt x="1524" y="2881"/>
                    </a:lnTo>
                    <a:cubicBezTo>
                      <a:pt x="964" y="2881"/>
                      <a:pt x="512" y="3334"/>
                      <a:pt x="512" y="3893"/>
                    </a:cubicBezTo>
                    <a:lnTo>
                      <a:pt x="512" y="3917"/>
                    </a:lnTo>
                    <a:cubicBezTo>
                      <a:pt x="512" y="4048"/>
                      <a:pt x="536" y="4167"/>
                      <a:pt x="595" y="4286"/>
                    </a:cubicBezTo>
                    <a:lnTo>
                      <a:pt x="667" y="4453"/>
                    </a:lnTo>
                    <a:lnTo>
                      <a:pt x="667" y="4703"/>
                    </a:lnTo>
                    <a:cubicBezTo>
                      <a:pt x="667" y="5120"/>
                      <a:pt x="881" y="5477"/>
                      <a:pt x="1179" y="5703"/>
                    </a:cubicBezTo>
                    <a:lnTo>
                      <a:pt x="1179" y="5929"/>
                    </a:lnTo>
                    <a:cubicBezTo>
                      <a:pt x="1179" y="5953"/>
                      <a:pt x="1167" y="5989"/>
                      <a:pt x="1131" y="5989"/>
                    </a:cubicBezTo>
                    <a:lnTo>
                      <a:pt x="476" y="6179"/>
                    </a:lnTo>
                    <a:cubicBezTo>
                      <a:pt x="191" y="6251"/>
                      <a:pt x="0" y="6513"/>
                      <a:pt x="0" y="6810"/>
                    </a:cubicBezTo>
                    <a:lnTo>
                      <a:pt x="0" y="8120"/>
                    </a:lnTo>
                    <a:cubicBezTo>
                      <a:pt x="0" y="8215"/>
                      <a:pt x="71" y="8287"/>
                      <a:pt x="167" y="8287"/>
                    </a:cubicBezTo>
                    <a:cubicBezTo>
                      <a:pt x="250" y="8287"/>
                      <a:pt x="333" y="8215"/>
                      <a:pt x="333" y="8120"/>
                    </a:cubicBezTo>
                    <a:lnTo>
                      <a:pt x="333" y="6810"/>
                    </a:lnTo>
                    <a:cubicBezTo>
                      <a:pt x="333" y="6668"/>
                      <a:pt x="429" y="6513"/>
                      <a:pt x="583" y="6477"/>
                    </a:cubicBezTo>
                    <a:lnTo>
                      <a:pt x="1238" y="6287"/>
                    </a:lnTo>
                    <a:cubicBezTo>
                      <a:pt x="1262" y="6287"/>
                      <a:pt x="1286" y="6263"/>
                      <a:pt x="1310" y="6251"/>
                    </a:cubicBezTo>
                    <a:lnTo>
                      <a:pt x="1715" y="6656"/>
                    </a:lnTo>
                    <a:lnTo>
                      <a:pt x="1715" y="8108"/>
                    </a:lnTo>
                    <a:cubicBezTo>
                      <a:pt x="1715" y="8203"/>
                      <a:pt x="1786" y="8275"/>
                      <a:pt x="1881" y="8275"/>
                    </a:cubicBezTo>
                    <a:cubicBezTo>
                      <a:pt x="1965" y="8275"/>
                      <a:pt x="2036" y="8203"/>
                      <a:pt x="2036" y="8108"/>
                    </a:cubicBezTo>
                    <a:lnTo>
                      <a:pt x="2036" y="6656"/>
                    </a:lnTo>
                    <a:lnTo>
                      <a:pt x="2441" y="6251"/>
                    </a:lnTo>
                    <a:cubicBezTo>
                      <a:pt x="2500" y="6287"/>
                      <a:pt x="2548" y="6298"/>
                      <a:pt x="2596" y="6310"/>
                    </a:cubicBezTo>
                    <a:lnTo>
                      <a:pt x="2750" y="6358"/>
                    </a:lnTo>
                    <a:cubicBezTo>
                      <a:pt x="2536" y="6501"/>
                      <a:pt x="2393" y="6751"/>
                      <a:pt x="2393" y="7037"/>
                    </a:cubicBezTo>
                    <a:lnTo>
                      <a:pt x="2393" y="8120"/>
                    </a:lnTo>
                    <a:cubicBezTo>
                      <a:pt x="2393" y="8215"/>
                      <a:pt x="2465" y="8287"/>
                      <a:pt x="2560" y="8287"/>
                    </a:cubicBezTo>
                    <a:cubicBezTo>
                      <a:pt x="2643" y="8287"/>
                      <a:pt x="2727" y="8215"/>
                      <a:pt x="2727" y="8120"/>
                    </a:cubicBezTo>
                    <a:lnTo>
                      <a:pt x="2727" y="7037"/>
                    </a:lnTo>
                    <a:cubicBezTo>
                      <a:pt x="2727" y="6834"/>
                      <a:pt x="2846" y="6656"/>
                      <a:pt x="3036" y="6560"/>
                    </a:cubicBezTo>
                    <a:lnTo>
                      <a:pt x="3941" y="6156"/>
                    </a:lnTo>
                    <a:cubicBezTo>
                      <a:pt x="4227" y="6727"/>
                      <a:pt x="4810" y="7096"/>
                      <a:pt x="5441" y="7096"/>
                    </a:cubicBezTo>
                    <a:cubicBezTo>
                      <a:pt x="6084" y="7096"/>
                      <a:pt x="6668" y="6739"/>
                      <a:pt x="6953" y="6156"/>
                    </a:cubicBezTo>
                    <a:lnTo>
                      <a:pt x="7858" y="6560"/>
                    </a:lnTo>
                    <a:cubicBezTo>
                      <a:pt x="8049" y="6656"/>
                      <a:pt x="8168" y="6834"/>
                      <a:pt x="8168" y="7037"/>
                    </a:cubicBezTo>
                    <a:lnTo>
                      <a:pt x="8168" y="8120"/>
                    </a:lnTo>
                    <a:cubicBezTo>
                      <a:pt x="8168" y="8215"/>
                      <a:pt x="8239" y="8287"/>
                      <a:pt x="8334" y="8287"/>
                    </a:cubicBezTo>
                    <a:cubicBezTo>
                      <a:pt x="8418" y="8287"/>
                      <a:pt x="8501" y="8215"/>
                      <a:pt x="8501" y="8120"/>
                    </a:cubicBezTo>
                    <a:lnTo>
                      <a:pt x="8501" y="7037"/>
                    </a:lnTo>
                    <a:cubicBezTo>
                      <a:pt x="8501" y="6834"/>
                      <a:pt x="8418" y="6656"/>
                      <a:pt x="8299" y="6501"/>
                    </a:cubicBezTo>
                    <a:lnTo>
                      <a:pt x="8537" y="6382"/>
                    </a:lnTo>
                    <a:lnTo>
                      <a:pt x="8715" y="6560"/>
                    </a:lnTo>
                    <a:cubicBezTo>
                      <a:pt x="8858" y="6679"/>
                      <a:pt x="9013" y="6739"/>
                      <a:pt x="9180" y="6739"/>
                    </a:cubicBezTo>
                    <a:cubicBezTo>
                      <a:pt x="9346" y="6739"/>
                      <a:pt x="9513" y="6679"/>
                      <a:pt x="9644" y="6560"/>
                    </a:cubicBezTo>
                    <a:lnTo>
                      <a:pt x="9823" y="6382"/>
                    </a:lnTo>
                    <a:lnTo>
                      <a:pt x="10358" y="6656"/>
                    </a:lnTo>
                    <a:cubicBezTo>
                      <a:pt x="10478" y="6715"/>
                      <a:pt x="10549" y="6834"/>
                      <a:pt x="10549" y="6965"/>
                    </a:cubicBezTo>
                    <a:lnTo>
                      <a:pt x="10549" y="8144"/>
                    </a:lnTo>
                    <a:cubicBezTo>
                      <a:pt x="10549" y="8227"/>
                      <a:pt x="10620" y="8299"/>
                      <a:pt x="10716" y="8299"/>
                    </a:cubicBezTo>
                    <a:cubicBezTo>
                      <a:pt x="10799" y="8299"/>
                      <a:pt x="10882" y="8227"/>
                      <a:pt x="10882" y="8144"/>
                    </a:cubicBezTo>
                    <a:lnTo>
                      <a:pt x="10882" y="6965"/>
                    </a:lnTo>
                    <a:cubicBezTo>
                      <a:pt x="10823" y="6703"/>
                      <a:pt x="10692" y="6477"/>
                      <a:pt x="10466" y="6358"/>
                    </a:cubicBezTo>
                    <a:lnTo>
                      <a:pt x="9823" y="6025"/>
                    </a:lnTo>
                    <a:lnTo>
                      <a:pt x="9823" y="6013"/>
                    </a:lnTo>
                    <a:lnTo>
                      <a:pt x="9823" y="5691"/>
                    </a:lnTo>
                    <a:cubicBezTo>
                      <a:pt x="10097" y="5501"/>
                      <a:pt x="10275" y="5227"/>
                      <a:pt x="10311" y="4882"/>
                    </a:cubicBezTo>
                    <a:cubicBezTo>
                      <a:pt x="10430" y="4679"/>
                      <a:pt x="10489" y="4453"/>
                      <a:pt x="10489" y="4215"/>
                    </a:cubicBezTo>
                    <a:cubicBezTo>
                      <a:pt x="10489" y="3786"/>
                      <a:pt x="10287" y="3381"/>
                      <a:pt x="9954" y="3143"/>
                    </a:cubicBezTo>
                    <a:cubicBezTo>
                      <a:pt x="9977" y="3084"/>
                      <a:pt x="9989" y="3012"/>
                      <a:pt x="9989" y="2953"/>
                    </a:cubicBezTo>
                    <a:cubicBezTo>
                      <a:pt x="9989" y="2536"/>
                      <a:pt x="9620" y="2191"/>
                      <a:pt x="9156" y="2191"/>
                    </a:cubicBezTo>
                    <a:cubicBezTo>
                      <a:pt x="8692" y="2191"/>
                      <a:pt x="8323" y="2524"/>
                      <a:pt x="8323" y="2953"/>
                    </a:cubicBezTo>
                    <a:cubicBezTo>
                      <a:pt x="8323" y="3024"/>
                      <a:pt x="8334" y="3084"/>
                      <a:pt x="8346" y="3143"/>
                    </a:cubicBezTo>
                    <a:cubicBezTo>
                      <a:pt x="8156" y="3286"/>
                      <a:pt x="8013" y="3477"/>
                      <a:pt x="7906" y="3715"/>
                    </a:cubicBezTo>
                    <a:cubicBezTo>
                      <a:pt x="7858" y="3334"/>
                      <a:pt x="7834" y="2869"/>
                      <a:pt x="7787" y="2346"/>
                    </a:cubicBezTo>
                    <a:cubicBezTo>
                      <a:pt x="7739" y="1655"/>
                      <a:pt x="7489" y="1060"/>
                      <a:pt x="7060" y="643"/>
                    </a:cubicBezTo>
                    <a:cubicBezTo>
                      <a:pt x="6644" y="226"/>
                      <a:pt x="6072" y="0"/>
                      <a:pt x="5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54"/>
              <p:cNvSpPr/>
              <p:nvPr/>
            </p:nvSpPr>
            <p:spPr>
              <a:xfrm>
                <a:off x="6089408" y="3637503"/>
                <a:ext cx="10662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32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977"/>
                    </a:lnTo>
                    <a:cubicBezTo>
                      <a:pt x="1" y="1060"/>
                      <a:pt x="72" y="1132"/>
                      <a:pt x="167" y="1132"/>
                    </a:cubicBezTo>
                    <a:cubicBezTo>
                      <a:pt x="251" y="1132"/>
                      <a:pt x="322" y="1060"/>
                      <a:pt x="322" y="977"/>
                    </a:cubicBezTo>
                    <a:lnTo>
                      <a:pt x="322" y="167"/>
                    </a:lnTo>
                    <a:cubicBezTo>
                      <a:pt x="334" y="84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6" name="Google Shape;436;p54"/>
          <p:cNvGrpSpPr/>
          <p:nvPr/>
        </p:nvGrpSpPr>
        <p:grpSpPr>
          <a:xfrm>
            <a:off x="4234103" y="636150"/>
            <a:ext cx="489407" cy="559146"/>
            <a:chOff x="1421638" y="4125629"/>
            <a:chExt cx="374709" cy="374010"/>
          </a:xfrm>
        </p:grpSpPr>
        <p:sp>
          <p:nvSpPr>
            <p:cNvPr id="437" name="Google Shape;437;p54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4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54"/>
          <p:cNvGrpSpPr/>
          <p:nvPr/>
        </p:nvGrpSpPr>
        <p:grpSpPr>
          <a:xfrm>
            <a:off x="4234108" y="3122382"/>
            <a:ext cx="489397" cy="501788"/>
            <a:chOff x="2496894" y="3680964"/>
            <a:chExt cx="357720" cy="355148"/>
          </a:xfrm>
        </p:grpSpPr>
        <p:sp>
          <p:nvSpPr>
            <p:cNvPr id="440" name="Google Shape;440;p54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4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4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4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4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Google Shape;445;p5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title" idx="6"/>
          </p:nvPr>
        </p:nvSpPr>
        <p:spPr>
          <a:xfrm>
            <a:off x="183850" y="1822250"/>
            <a:ext cx="13578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title"/>
          </p:nvPr>
        </p:nvSpPr>
        <p:spPr>
          <a:xfrm>
            <a:off x="1553975" y="2615575"/>
            <a:ext cx="2067000" cy="18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BUSINESS 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OPPT 1</a:t>
            </a:r>
            <a:endParaRPr sz="1600"/>
          </a:p>
        </p:txBody>
      </p:sp>
      <p:sp>
        <p:nvSpPr>
          <p:cNvPr id="168" name="Google Shape;168;p37"/>
          <p:cNvSpPr txBox="1">
            <a:spLocks noGrp="1"/>
          </p:cNvSpPr>
          <p:nvPr>
            <p:ph type="subTitle" idx="1"/>
          </p:nvPr>
        </p:nvSpPr>
        <p:spPr>
          <a:xfrm>
            <a:off x="1553975" y="3371125"/>
            <a:ext cx="2067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Association Rules</a:t>
            </a:r>
            <a:endParaRPr sz="1200"/>
          </a:p>
        </p:txBody>
      </p:sp>
      <p:sp>
        <p:nvSpPr>
          <p:cNvPr id="169" name="Google Shape;169;p37"/>
          <p:cNvSpPr txBox="1">
            <a:spLocks noGrp="1"/>
          </p:cNvSpPr>
          <p:nvPr>
            <p:ph type="title" idx="2"/>
          </p:nvPr>
        </p:nvSpPr>
        <p:spPr>
          <a:xfrm>
            <a:off x="3378900" y="2615575"/>
            <a:ext cx="2067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BUSINESS 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OPPT 2</a:t>
            </a:r>
            <a:endParaRPr sz="1600"/>
          </a:p>
        </p:txBody>
      </p:sp>
      <p:sp>
        <p:nvSpPr>
          <p:cNvPr id="170" name="Google Shape;170;p37"/>
          <p:cNvSpPr txBox="1">
            <a:spLocks noGrp="1"/>
          </p:cNvSpPr>
          <p:nvPr>
            <p:ph type="subTitle" idx="3"/>
          </p:nvPr>
        </p:nvSpPr>
        <p:spPr>
          <a:xfrm>
            <a:off x="3378900" y="3371125"/>
            <a:ext cx="2067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Linear Regression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Quantile Regression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MARS</a:t>
            </a:r>
            <a:endParaRPr sz="1200"/>
          </a:p>
        </p:txBody>
      </p:sp>
      <p:sp>
        <p:nvSpPr>
          <p:cNvPr id="171" name="Google Shape;171;p37"/>
          <p:cNvSpPr txBox="1">
            <a:spLocks noGrp="1"/>
          </p:cNvSpPr>
          <p:nvPr>
            <p:ph type="title" idx="4"/>
          </p:nvPr>
        </p:nvSpPr>
        <p:spPr>
          <a:xfrm>
            <a:off x="-170750" y="2615575"/>
            <a:ext cx="2067000" cy="2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INTRO TO BUSINESS PROBLEM</a:t>
            </a:r>
            <a:endParaRPr sz="1600"/>
          </a:p>
        </p:txBody>
      </p:sp>
      <p:sp>
        <p:nvSpPr>
          <p:cNvPr id="172" name="Google Shape;172;p37"/>
          <p:cNvSpPr txBox="1">
            <a:spLocks noGrp="1"/>
          </p:cNvSpPr>
          <p:nvPr>
            <p:ph type="title" idx="7"/>
          </p:nvPr>
        </p:nvSpPr>
        <p:spPr>
          <a:xfrm>
            <a:off x="2094575" y="1822250"/>
            <a:ext cx="9858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3" name="Google Shape;173;p37"/>
          <p:cNvSpPr txBox="1">
            <a:spLocks noGrp="1"/>
          </p:cNvSpPr>
          <p:nvPr>
            <p:ph type="title" idx="8"/>
          </p:nvPr>
        </p:nvSpPr>
        <p:spPr>
          <a:xfrm>
            <a:off x="3945297" y="1822250"/>
            <a:ext cx="9342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4" name="Google Shape;174;p37"/>
          <p:cNvCxnSpPr/>
          <p:nvPr/>
        </p:nvCxnSpPr>
        <p:spPr>
          <a:xfrm>
            <a:off x="6641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75" name="Google Shape;175;p37"/>
          <p:cNvCxnSpPr/>
          <p:nvPr/>
        </p:nvCxnSpPr>
        <p:spPr>
          <a:xfrm>
            <a:off x="2388875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76" name="Google Shape;176;p37"/>
          <p:cNvCxnSpPr/>
          <p:nvPr/>
        </p:nvCxnSpPr>
        <p:spPr>
          <a:xfrm>
            <a:off x="42138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7" name="Google Shape;177;p37"/>
          <p:cNvSpPr txBox="1">
            <a:spLocks noGrp="1"/>
          </p:cNvSpPr>
          <p:nvPr>
            <p:ph type="title" idx="6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OUTLINE</a:t>
            </a:r>
            <a:endParaRPr/>
          </a:p>
        </p:txBody>
      </p:sp>
      <p:sp>
        <p:nvSpPr>
          <p:cNvPr id="178" name="Google Shape;178;p37"/>
          <p:cNvSpPr txBox="1">
            <a:spLocks noGrp="1"/>
          </p:cNvSpPr>
          <p:nvPr>
            <p:ph type="title" idx="2"/>
          </p:nvPr>
        </p:nvSpPr>
        <p:spPr>
          <a:xfrm>
            <a:off x="5280025" y="2615575"/>
            <a:ext cx="20670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BUSINESS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OPPT 3</a:t>
            </a:r>
            <a:endParaRPr sz="1600"/>
          </a:p>
        </p:txBody>
      </p:sp>
      <p:sp>
        <p:nvSpPr>
          <p:cNvPr id="179" name="Google Shape;179;p37"/>
          <p:cNvSpPr txBox="1">
            <a:spLocks noGrp="1"/>
          </p:cNvSpPr>
          <p:nvPr>
            <p:ph type="subTitle" idx="3"/>
          </p:nvPr>
        </p:nvSpPr>
        <p:spPr>
          <a:xfrm>
            <a:off x="5280028" y="33711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Time Series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Random Forest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Logistic Regression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MARS</a:t>
            </a:r>
            <a:endParaRPr sz="1200"/>
          </a:p>
        </p:txBody>
      </p:sp>
      <p:sp>
        <p:nvSpPr>
          <p:cNvPr id="180" name="Google Shape;180;p37"/>
          <p:cNvSpPr txBox="1">
            <a:spLocks noGrp="1"/>
          </p:cNvSpPr>
          <p:nvPr>
            <p:ph type="title" idx="8"/>
          </p:nvPr>
        </p:nvSpPr>
        <p:spPr>
          <a:xfrm>
            <a:off x="5820625" y="1822250"/>
            <a:ext cx="9858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81" name="Google Shape;181;p37"/>
          <p:cNvCxnSpPr/>
          <p:nvPr/>
        </p:nvCxnSpPr>
        <p:spPr>
          <a:xfrm>
            <a:off x="6114925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2" name="Google Shape;182;p37"/>
          <p:cNvSpPr txBox="1">
            <a:spLocks noGrp="1"/>
          </p:cNvSpPr>
          <p:nvPr>
            <p:ph type="title" idx="2"/>
          </p:nvPr>
        </p:nvSpPr>
        <p:spPr>
          <a:xfrm>
            <a:off x="7054550" y="2615575"/>
            <a:ext cx="20670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CONCLUSION</a:t>
            </a:r>
            <a:endParaRPr sz="1600"/>
          </a:p>
        </p:txBody>
      </p:sp>
      <p:sp>
        <p:nvSpPr>
          <p:cNvPr id="183" name="Google Shape;183;p37"/>
          <p:cNvSpPr txBox="1">
            <a:spLocks noGrp="1"/>
          </p:cNvSpPr>
          <p:nvPr>
            <p:ph type="title" idx="8"/>
          </p:nvPr>
        </p:nvSpPr>
        <p:spPr>
          <a:xfrm>
            <a:off x="7595150" y="1822250"/>
            <a:ext cx="9858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184" name="Google Shape;184;p37"/>
          <p:cNvCxnSpPr/>
          <p:nvPr/>
        </p:nvCxnSpPr>
        <p:spPr>
          <a:xfrm>
            <a:off x="7889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5" name="Google Shape;185;p3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451" name="Google Shape;451;p55"/>
          <p:cNvSpPr txBox="1">
            <a:spLocks noGrp="1"/>
          </p:cNvSpPr>
          <p:nvPr>
            <p:ph type="ctrTitle"/>
          </p:nvPr>
        </p:nvSpPr>
        <p:spPr>
          <a:xfrm>
            <a:off x="1273500" y="21546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 Regression</a:t>
            </a:r>
            <a:endParaRPr/>
          </a:p>
        </p:txBody>
      </p:sp>
      <p:sp>
        <p:nvSpPr>
          <p:cNvPr id="452" name="Google Shape;452;p55"/>
          <p:cNvSpPr txBox="1">
            <a:spLocks noGrp="1"/>
          </p:cNvSpPr>
          <p:nvPr>
            <p:ph type="ctrTitle"/>
          </p:nvPr>
        </p:nvSpPr>
        <p:spPr>
          <a:xfrm>
            <a:off x="1273500" y="29889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453" name="Google Shape;453;p5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464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Continuous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Scores</a:t>
            </a:r>
            <a:endParaRPr/>
          </a:p>
        </p:txBody>
      </p:sp>
      <p:sp>
        <p:nvSpPr>
          <p:cNvPr id="459" name="Google Shape;459;p56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Continuous Internal Rating System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Differentiation of Sellers &amp; Products</a:t>
            </a:r>
            <a:endParaRPr sz="1800"/>
          </a:p>
        </p:txBody>
      </p:sp>
      <p:sp>
        <p:nvSpPr>
          <p:cNvPr id="460" name="Google Shape;460;p5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2350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 of Model Accuracy</a:t>
            </a:r>
            <a:endParaRPr/>
          </a:p>
        </p:txBody>
      </p:sp>
      <p:graphicFrame>
        <p:nvGraphicFramePr>
          <p:cNvPr id="466" name="Google Shape;466;p57"/>
          <p:cNvGraphicFramePr/>
          <p:nvPr/>
        </p:nvGraphicFramePr>
        <p:xfrm>
          <a:off x="952500" y="156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{6B628054-E72E-4447-B720-29C8B8B3A641}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Prediction Score ( x 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Classified Score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 &lt;= 1.4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1.4 &lt; x &lt;= 2.4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2.4 &lt; x &lt;= 3.4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3.4 &lt; x &lt;= 4.4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 &gt; 4.4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</a:rPr>
                        <a:t>5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7" name="Google Shape;467;p5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pic>
        <p:nvPicPr>
          <p:cNvPr id="473" name="Google Shape;473;p58"/>
          <p:cNvPicPr preferRelativeResize="0"/>
          <p:nvPr/>
        </p:nvPicPr>
        <p:blipFill rotWithShape="1">
          <a:blip r:embed="rId3">
            <a:alphaModFix/>
          </a:blip>
          <a:srcRect l="7580" r="25278" b="5997"/>
          <a:stretch/>
        </p:blipFill>
        <p:spPr>
          <a:xfrm>
            <a:off x="938500" y="1386425"/>
            <a:ext cx="4091549" cy="322214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Accuracy </a:t>
            </a:r>
            <a:endParaRPr/>
          </a:p>
        </p:txBody>
      </p:sp>
      <p:pic>
        <p:nvPicPr>
          <p:cNvPr id="480" name="Google Shape;48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550" y="1691450"/>
            <a:ext cx="4913550" cy="1715275"/>
          </a:xfrm>
          <a:prstGeom prst="rect">
            <a:avLst/>
          </a:prstGeom>
          <a:noFill/>
          <a:ln w="12700" cap="flat" cmpd="sng">
            <a:solidFill>
              <a:srgbClr val="B7B7B7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81" name="Google Shape;481;p5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0"/>
          <p:cNvSpPr txBox="1">
            <a:spLocks noGrp="1"/>
          </p:cNvSpPr>
          <p:nvPr>
            <p:ph type="body" idx="1"/>
          </p:nvPr>
        </p:nvSpPr>
        <p:spPr>
          <a:xfrm>
            <a:off x="938500" y="1191300"/>
            <a:ext cx="54105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Simple, easier to implement, interpret and train than other models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However, our dataset do not meet the     </a:t>
            </a:r>
            <a:r>
              <a:rPr lang="en" sz="1800">
                <a:solidFill>
                  <a:schemeClr val="dk2"/>
                </a:solidFill>
              </a:rPr>
              <a:t>4 assumptions</a:t>
            </a:r>
            <a:r>
              <a:rPr lang="en" sz="1800"/>
              <a:t> of linear regression:</a:t>
            </a:r>
            <a:endParaRPr sz="180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Linearity</a:t>
            </a:r>
            <a:endParaRPr sz="180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Homoscedasticity</a:t>
            </a:r>
            <a:endParaRPr sz="180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Independence</a:t>
            </a:r>
            <a:endParaRPr sz="180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Normality</a:t>
            </a:r>
            <a:endParaRPr sz="1800"/>
          </a:p>
        </p:txBody>
      </p:sp>
      <p:sp>
        <p:nvSpPr>
          <p:cNvPr id="487" name="Google Shape;487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Model</a:t>
            </a:r>
            <a:endParaRPr/>
          </a:p>
        </p:txBody>
      </p:sp>
      <p:sp>
        <p:nvSpPr>
          <p:cNvPr id="488" name="Google Shape;488;p6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 Regression </a:t>
            </a:r>
            <a:endParaRPr/>
          </a:p>
        </p:txBody>
      </p:sp>
      <p:sp>
        <p:nvSpPr>
          <p:cNvPr id="494" name="Google Shape;494;p61"/>
          <p:cNvSpPr txBox="1"/>
          <p:nvPr/>
        </p:nvSpPr>
        <p:spPr>
          <a:xfrm>
            <a:off x="935425" y="1056850"/>
            <a:ext cx="58263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Quantile regression evaluates the impact of predictor variables on a specific percentile p of the outcome variable Y.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5" name="Google Shape;4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625" y="2249300"/>
            <a:ext cx="5422874" cy="25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2"/>
          <p:cNvSpPr txBox="1">
            <a:spLocks noGrp="1"/>
          </p:cNvSpPr>
          <p:nvPr>
            <p:ph type="title"/>
          </p:nvPr>
        </p:nvSpPr>
        <p:spPr>
          <a:xfrm>
            <a:off x="8623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 Regression Findings </a:t>
            </a:r>
            <a:endParaRPr/>
          </a:p>
        </p:txBody>
      </p:sp>
      <p:pic>
        <p:nvPicPr>
          <p:cNvPr id="502" name="Google Shape;5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850" y="1386425"/>
            <a:ext cx="3810431" cy="3286650"/>
          </a:xfrm>
          <a:prstGeom prst="rect">
            <a:avLst/>
          </a:prstGeom>
          <a:noFill/>
          <a:ln w="25400" cap="flat" cmpd="sng">
            <a:solidFill>
              <a:srgbClr val="202124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503" name="Google Shape;503;p62"/>
          <p:cNvPicPr preferRelativeResize="0"/>
          <p:nvPr/>
        </p:nvPicPr>
        <p:blipFill rotWithShape="1">
          <a:blip r:embed="rId4">
            <a:alphaModFix/>
          </a:blip>
          <a:srcRect r="734" b="645"/>
          <a:stretch/>
        </p:blipFill>
        <p:spPr>
          <a:xfrm>
            <a:off x="5222873" y="1008263"/>
            <a:ext cx="3506924" cy="4044425"/>
          </a:xfrm>
          <a:prstGeom prst="rect">
            <a:avLst/>
          </a:prstGeom>
          <a:noFill/>
          <a:ln w="25400" cap="flat" cmpd="sng">
            <a:solidFill>
              <a:srgbClr val="202124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504" name="Google Shape;504;p62"/>
          <p:cNvSpPr/>
          <p:nvPr/>
        </p:nvSpPr>
        <p:spPr>
          <a:xfrm>
            <a:off x="3994400" y="1330775"/>
            <a:ext cx="696000" cy="3401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6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62"/>
          <p:cNvSpPr/>
          <p:nvPr/>
        </p:nvSpPr>
        <p:spPr>
          <a:xfrm>
            <a:off x="1801045" y="1316975"/>
            <a:ext cx="2901000" cy="308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62"/>
          <p:cNvSpPr/>
          <p:nvPr/>
        </p:nvSpPr>
        <p:spPr>
          <a:xfrm>
            <a:off x="3250620" y="1510265"/>
            <a:ext cx="772800" cy="22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2"/>
          <p:cNvSpPr/>
          <p:nvPr/>
        </p:nvSpPr>
        <p:spPr>
          <a:xfrm>
            <a:off x="7429850" y="1100145"/>
            <a:ext cx="772800" cy="22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62"/>
          <p:cNvSpPr/>
          <p:nvPr/>
        </p:nvSpPr>
        <p:spPr>
          <a:xfrm>
            <a:off x="6058250" y="1100150"/>
            <a:ext cx="1371600" cy="22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62"/>
          <p:cNvSpPr/>
          <p:nvPr/>
        </p:nvSpPr>
        <p:spPr>
          <a:xfrm>
            <a:off x="5380200" y="3767150"/>
            <a:ext cx="1440000" cy="1285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2"/>
          <p:cNvSpPr/>
          <p:nvPr/>
        </p:nvSpPr>
        <p:spPr>
          <a:xfrm>
            <a:off x="886650" y="2196065"/>
            <a:ext cx="3136800" cy="308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" name="Google Shape;51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650" y="1328900"/>
            <a:ext cx="2636313" cy="340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18" name="Google Shape;518;p63"/>
          <p:cNvSpPr txBox="1"/>
          <p:nvPr/>
        </p:nvSpPr>
        <p:spPr>
          <a:xfrm>
            <a:off x="938500" y="1162800"/>
            <a:ext cx="58263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MARS is a form of regression analysis that model nonlinearities between variables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9" name="Google Shape;5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875" y="2143200"/>
            <a:ext cx="5269556" cy="26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Findings</a:t>
            </a:r>
            <a:endParaRPr/>
          </a:p>
        </p:txBody>
      </p:sp>
      <p:pic>
        <p:nvPicPr>
          <p:cNvPr id="526" name="Google Shape;5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900" y="1522300"/>
            <a:ext cx="5254200" cy="2098900"/>
          </a:xfrm>
          <a:prstGeom prst="rect">
            <a:avLst/>
          </a:prstGeom>
          <a:noFill/>
          <a:ln w="12700" cap="flat" cmpd="sng">
            <a:solidFill>
              <a:srgbClr val="CCCCCC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527" name="Google Shape;527;p6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64"/>
          <p:cNvSpPr/>
          <p:nvPr/>
        </p:nvSpPr>
        <p:spPr>
          <a:xfrm>
            <a:off x="5022475" y="1895069"/>
            <a:ext cx="2251500" cy="47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64"/>
          <p:cNvSpPr/>
          <p:nvPr/>
        </p:nvSpPr>
        <p:spPr>
          <a:xfrm>
            <a:off x="5022475" y="2750475"/>
            <a:ext cx="2251500" cy="47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64"/>
          <p:cNvSpPr/>
          <p:nvPr/>
        </p:nvSpPr>
        <p:spPr>
          <a:xfrm>
            <a:off x="5022475" y="2369475"/>
            <a:ext cx="2251500" cy="47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>
            <a:spLocks noGrp="1"/>
          </p:cNvSpPr>
          <p:nvPr>
            <p:ph type="ctrTitle"/>
          </p:nvPr>
        </p:nvSpPr>
        <p:spPr>
          <a:xfrm>
            <a:off x="1850550" y="1651200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Competition Faced by E-Commerce Marketplaces from E-Commerce (Direct-to-Consumer) DTCs</a:t>
            </a:r>
            <a:endParaRPr/>
          </a:p>
        </p:txBody>
      </p:sp>
      <p:sp>
        <p:nvSpPr>
          <p:cNvPr id="191" name="Google Shape;191;p38"/>
          <p:cNvSpPr txBox="1">
            <a:spLocks noGrp="1"/>
          </p:cNvSpPr>
          <p:nvPr>
            <p:ph type="title" idx="4294967295"/>
          </p:nvPr>
        </p:nvSpPr>
        <p:spPr>
          <a:xfrm>
            <a:off x="873900" y="503875"/>
            <a:ext cx="73962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accent1"/>
                </a:solidFill>
              </a:rPr>
              <a:t>The Business Problem</a:t>
            </a:r>
            <a:endParaRPr sz="4400">
              <a:solidFill>
                <a:schemeClr val="accent1"/>
              </a:solidFill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Opportunity Conclusion</a:t>
            </a:r>
            <a:endParaRPr/>
          </a:p>
        </p:txBody>
      </p:sp>
      <p:sp>
        <p:nvSpPr>
          <p:cNvPr id="536" name="Google Shape;536;p65"/>
          <p:cNvSpPr/>
          <p:nvPr/>
        </p:nvSpPr>
        <p:spPr>
          <a:xfrm>
            <a:off x="2421738" y="1600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65"/>
          <p:cNvSpPr/>
          <p:nvPr/>
        </p:nvSpPr>
        <p:spPr>
          <a:xfrm>
            <a:off x="2644069" y="1823490"/>
            <a:ext cx="427722" cy="42730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5"/>
          <p:cNvSpPr txBox="1">
            <a:spLocks noGrp="1"/>
          </p:cNvSpPr>
          <p:nvPr>
            <p:ph type="subTitle" idx="4294967295"/>
          </p:nvPr>
        </p:nvSpPr>
        <p:spPr>
          <a:xfrm>
            <a:off x="4765049" y="3415275"/>
            <a:ext cx="24948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Quantile regression</a:t>
            </a:r>
            <a:endParaRPr/>
          </a:p>
        </p:txBody>
      </p:sp>
      <p:sp>
        <p:nvSpPr>
          <p:cNvPr id="539" name="Google Shape;539;p65"/>
          <p:cNvSpPr/>
          <p:nvPr/>
        </p:nvSpPr>
        <p:spPr>
          <a:xfrm>
            <a:off x="5449700" y="16009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65"/>
          <p:cNvGrpSpPr/>
          <p:nvPr/>
        </p:nvGrpSpPr>
        <p:grpSpPr>
          <a:xfrm>
            <a:off x="5680193" y="1816724"/>
            <a:ext cx="411433" cy="440824"/>
            <a:chOff x="4149138" y="4121151"/>
            <a:chExt cx="344065" cy="368644"/>
          </a:xfrm>
        </p:grpSpPr>
        <p:sp>
          <p:nvSpPr>
            <p:cNvPr id="541" name="Google Shape;541;p65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5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5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5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5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5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5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5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5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5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5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5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Google Shape;553;p65"/>
          <p:cNvSpPr txBox="1">
            <a:spLocks noGrp="1"/>
          </p:cNvSpPr>
          <p:nvPr>
            <p:ph type="title" idx="4294967295"/>
          </p:nvPr>
        </p:nvSpPr>
        <p:spPr>
          <a:xfrm>
            <a:off x="1863898" y="2617125"/>
            <a:ext cx="19881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Accurate Predictions</a:t>
            </a:r>
            <a:endParaRPr sz="2300"/>
          </a:p>
        </p:txBody>
      </p:sp>
      <p:sp>
        <p:nvSpPr>
          <p:cNvPr id="554" name="Google Shape;554;p65"/>
          <p:cNvSpPr txBox="1">
            <a:spLocks noGrp="1"/>
          </p:cNvSpPr>
          <p:nvPr>
            <p:ph type="subTitle" idx="4294967295"/>
          </p:nvPr>
        </p:nvSpPr>
        <p:spPr>
          <a:xfrm>
            <a:off x="2022150" y="3481682"/>
            <a:ext cx="16716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55" name="Google Shape;555;p65"/>
          <p:cNvSpPr txBox="1">
            <a:spLocks noGrp="1"/>
          </p:cNvSpPr>
          <p:nvPr>
            <p:ph type="title" idx="4294967295"/>
          </p:nvPr>
        </p:nvSpPr>
        <p:spPr>
          <a:xfrm>
            <a:off x="4927200" y="2617125"/>
            <a:ext cx="21705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Generating suggestions</a:t>
            </a:r>
            <a:endParaRPr sz="2300"/>
          </a:p>
        </p:txBody>
      </p:sp>
      <p:sp>
        <p:nvSpPr>
          <p:cNvPr id="556" name="Google Shape;556;p6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6"/>
          <p:cNvSpPr txBox="1">
            <a:spLocks noGrp="1"/>
          </p:cNvSpPr>
          <p:nvPr>
            <p:ph type="title"/>
          </p:nvPr>
        </p:nvSpPr>
        <p:spPr>
          <a:xfrm>
            <a:off x="495650" y="2603975"/>
            <a:ext cx="61473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Understanding Customer Value</a:t>
            </a:r>
            <a:endParaRPr sz="4400"/>
          </a:p>
        </p:txBody>
      </p:sp>
      <p:sp>
        <p:nvSpPr>
          <p:cNvPr id="562" name="Google Shape;562;p66"/>
          <p:cNvSpPr txBox="1">
            <a:spLocks noGrp="1"/>
          </p:cNvSpPr>
          <p:nvPr>
            <p:ph type="title"/>
          </p:nvPr>
        </p:nvSpPr>
        <p:spPr>
          <a:xfrm>
            <a:off x="495650" y="1891775"/>
            <a:ext cx="43395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OPPORTUNITY 3</a:t>
            </a:r>
            <a:endParaRPr sz="2500"/>
          </a:p>
        </p:txBody>
      </p:sp>
      <p:sp>
        <p:nvSpPr>
          <p:cNvPr id="563" name="Google Shape;563;p6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7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 3</a:t>
            </a:r>
            <a:endParaRPr/>
          </a:p>
        </p:txBody>
      </p:sp>
      <p:sp>
        <p:nvSpPr>
          <p:cNvPr id="569" name="Google Shape;569;p67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12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DTC model allows brands to have  greater margins by </a:t>
            </a:r>
            <a:r>
              <a:rPr lang="en" sz="1600" u="sng"/>
              <a:t>cutting out the platform middlemen</a:t>
            </a:r>
            <a:r>
              <a:rPr lang="en" sz="1600"/>
              <a:t>, leading to cost savings and hence </a:t>
            </a:r>
            <a:r>
              <a:rPr lang="en" sz="1600" u="sng"/>
              <a:t>higher gross margins</a:t>
            </a:r>
            <a:r>
              <a:rPr lang="en" sz="1600"/>
              <a:t>.</a:t>
            </a:r>
            <a:endParaRPr sz="1600"/>
          </a:p>
        </p:txBody>
      </p:sp>
      <p:sp>
        <p:nvSpPr>
          <p:cNvPr id="570" name="Google Shape;570;p6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RATIONALE TO GO DTC</a:t>
            </a:r>
            <a:endParaRPr/>
          </a:p>
        </p:txBody>
      </p:sp>
      <p:cxnSp>
        <p:nvCxnSpPr>
          <p:cNvPr id="576" name="Google Shape;576;p6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577" name="Google Shape;577;p6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78" name="Google Shape;578;p68"/>
          <p:cNvSpPr txBox="1"/>
          <p:nvPr/>
        </p:nvSpPr>
        <p:spPr>
          <a:xfrm>
            <a:off x="0" y="12826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Gross Margin = 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Net Sales – Cost of Goods Sold</a:t>
            </a:r>
            <a:endParaRPr sz="1800"/>
          </a:p>
        </p:txBody>
      </p:sp>
      <p:sp>
        <p:nvSpPr>
          <p:cNvPr id="579" name="Google Shape;579;p6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RATIONALE TO GO DTC</a:t>
            </a:r>
            <a:endParaRPr/>
          </a:p>
        </p:txBody>
      </p:sp>
      <p:cxnSp>
        <p:nvCxnSpPr>
          <p:cNvPr id="585" name="Google Shape;585;p6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586" name="Google Shape;586;p6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87" name="Google Shape;587;p69"/>
          <p:cNvSpPr txBox="1"/>
          <p:nvPr/>
        </p:nvSpPr>
        <p:spPr>
          <a:xfrm>
            <a:off x="0" y="12826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Gross Margin = 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Net Sales – Cost of Goods Sold</a:t>
            </a:r>
            <a:endParaRPr sz="1800"/>
          </a:p>
        </p:txBody>
      </p:sp>
      <p:sp>
        <p:nvSpPr>
          <p:cNvPr id="588" name="Google Shape;588;p69"/>
          <p:cNvSpPr txBox="1">
            <a:spLocks noGrp="1"/>
          </p:cNvSpPr>
          <p:nvPr>
            <p:ph type="subTitle" idx="4294967295"/>
          </p:nvPr>
        </p:nvSpPr>
        <p:spPr>
          <a:xfrm>
            <a:off x="-158050" y="2592375"/>
            <a:ext cx="4530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highlight>
                  <a:schemeClr val="dk1"/>
                </a:highlight>
              </a:rPr>
              <a:t>Customer Lifetime Value (CLV)</a:t>
            </a:r>
            <a:endParaRPr sz="1600" u="sng">
              <a:highlight>
                <a:schemeClr val="dk1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</a:rPr>
              <a:t>How much each customer spends on average</a:t>
            </a:r>
            <a:endParaRPr sz="1300">
              <a:highlight>
                <a:schemeClr val="dk1"/>
              </a:highlight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>
              <a:highlight>
                <a:schemeClr val="dk1"/>
              </a:highlight>
            </a:endParaRPr>
          </a:p>
        </p:txBody>
      </p:sp>
      <p:sp>
        <p:nvSpPr>
          <p:cNvPr id="589" name="Google Shape;589;p69"/>
          <p:cNvSpPr txBox="1">
            <a:spLocks noGrp="1"/>
          </p:cNvSpPr>
          <p:nvPr>
            <p:ph type="subTitle" idx="4294967295"/>
          </p:nvPr>
        </p:nvSpPr>
        <p:spPr>
          <a:xfrm>
            <a:off x="4507525" y="2592375"/>
            <a:ext cx="4389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highlight>
                  <a:schemeClr val="dk1"/>
                </a:highlight>
              </a:rPr>
              <a:t>Customer Acquisition Costs (CAC)</a:t>
            </a:r>
            <a:endParaRPr sz="1600" u="sng">
              <a:highlight>
                <a:schemeClr val="dk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</a:rPr>
              <a:t>How much it costs to get new customers</a:t>
            </a:r>
            <a:endParaRPr sz="1300">
              <a:highlight>
                <a:schemeClr val="dk1"/>
              </a:highlight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highlight>
                  <a:schemeClr val="dk1"/>
                </a:highlight>
              </a:rPr>
              <a:t>Companies cutting out the marketplace platform middlemen: </a:t>
            </a:r>
            <a:endParaRPr sz="1300">
              <a:highlight>
                <a:schemeClr val="dk1"/>
              </a:highlight>
            </a:endParaRPr>
          </a:p>
        </p:txBody>
      </p:sp>
      <p:sp>
        <p:nvSpPr>
          <p:cNvPr id="590" name="Google Shape;590;p69"/>
          <p:cNvSpPr/>
          <p:nvPr/>
        </p:nvSpPr>
        <p:spPr>
          <a:xfrm>
            <a:off x="5993550" y="4138700"/>
            <a:ext cx="267300" cy="492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69"/>
          <p:cNvSpPr txBox="1"/>
          <p:nvPr/>
        </p:nvSpPr>
        <p:spPr>
          <a:xfrm>
            <a:off x="6283875" y="4138700"/>
            <a:ext cx="766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93C47D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Cost</a:t>
            </a:r>
            <a:endParaRPr sz="1600" u="sng">
              <a:solidFill>
                <a:srgbClr val="93C47D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2" name="Google Shape;592;p69"/>
          <p:cNvCxnSpPr/>
          <p:nvPr/>
        </p:nvCxnSpPr>
        <p:spPr>
          <a:xfrm flipH="1">
            <a:off x="3272525" y="2027425"/>
            <a:ext cx="339000" cy="59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" name="Google Shape;593;p69"/>
          <p:cNvCxnSpPr/>
          <p:nvPr/>
        </p:nvCxnSpPr>
        <p:spPr>
          <a:xfrm>
            <a:off x="5343975" y="2027425"/>
            <a:ext cx="339000" cy="59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4" name="Google Shape;594;p69"/>
          <p:cNvSpPr txBox="1"/>
          <p:nvPr/>
        </p:nvSpPr>
        <p:spPr>
          <a:xfrm>
            <a:off x="356950" y="3238475"/>
            <a:ext cx="4015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2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Can platforms negate the higher costs by helping companies understand and increase their CLV?</a:t>
            </a:r>
            <a:endParaRPr/>
          </a:p>
        </p:txBody>
      </p:sp>
      <p:sp>
        <p:nvSpPr>
          <p:cNvPr id="595" name="Google Shape;595;p69"/>
          <p:cNvSpPr/>
          <p:nvPr/>
        </p:nvSpPr>
        <p:spPr>
          <a:xfrm rot="10800000" flipH="1">
            <a:off x="1709750" y="4138700"/>
            <a:ext cx="267300" cy="492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69"/>
          <p:cNvSpPr txBox="1"/>
          <p:nvPr/>
        </p:nvSpPr>
        <p:spPr>
          <a:xfrm>
            <a:off x="2000075" y="4138700"/>
            <a:ext cx="126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Revenue</a:t>
            </a:r>
            <a:endParaRPr sz="1600" u="sng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7" name="Google Shape;597;p6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RATIONALE TO GO DTC</a:t>
            </a:r>
            <a:endParaRPr/>
          </a:p>
        </p:txBody>
      </p:sp>
      <p:cxnSp>
        <p:nvCxnSpPr>
          <p:cNvPr id="603" name="Google Shape;603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04" name="Google Shape;604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05" name="Google Shape;605;p70"/>
          <p:cNvSpPr txBox="1"/>
          <p:nvPr/>
        </p:nvSpPr>
        <p:spPr>
          <a:xfrm>
            <a:off x="0" y="1234642"/>
            <a:ext cx="9144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CLV =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Average Purchase Value x Average Purchase Frequency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6" name="Google Shape;606;p70"/>
          <p:cNvCxnSpPr/>
          <p:nvPr/>
        </p:nvCxnSpPr>
        <p:spPr>
          <a:xfrm flipH="1">
            <a:off x="3272525" y="2027425"/>
            <a:ext cx="339000" cy="59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7" name="Google Shape;607;p70"/>
          <p:cNvCxnSpPr/>
          <p:nvPr/>
        </p:nvCxnSpPr>
        <p:spPr>
          <a:xfrm>
            <a:off x="5343975" y="2027425"/>
            <a:ext cx="339000" cy="59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8" name="Google Shape;608;p7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70"/>
          <p:cNvSpPr txBox="1">
            <a:spLocks noGrp="1"/>
          </p:cNvSpPr>
          <p:nvPr>
            <p:ph type="subTitle" idx="4294967295"/>
          </p:nvPr>
        </p:nvSpPr>
        <p:spPr>
          <a:xfrm>
            <a:off x="603950" y="2592375"/>
            <a:ext cx="35751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Total Revenue</a:t>
            </a:r>
            <a:endParaRPr sz="1600">
              <a:highlight>
                <a:schemeClr val="dk1"/>
              </a:highlight>
            </a:endParaRPr>
          </a:p>
          <a:p>
            <a:pPr marL="45720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Total Purchases</a:t>
            </a:r>
            <a:endParaRPr sz="1600">
              <a:highlight>
                <a:schemeClr val="dk1"/>
              </a:highlight>
            </a:endParaRPr>
          </a:p>
        </p:txBody>
      </p:sp>
      <p:cxnSp>
        <p:nvCxnSpPr>
          <p:cNvPr id="610" name="Google Shape;610;p70"/>
          <p:cNvCxnSpPr/>
          <p:nvPr/>
        </p:nvCxnSpPr>
        <p:spPr>
          <a:xfrm>
            <a:off x="1798425" y="3045325"/>
            <a:ext cx="164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70"/>
          <p:cNvSpPr txBox="1">
            <a:spLocks noGrp="1"/>
          </p:cNvSpPr>
          <p:nvPr>
            <p:ph type="subTitle" idx="4294967295"/>
          </p:nvPr>
        </p:nvSpPr>
        <p:spPr>
          <a:xfrm>
            <a:off x="4791000" y="2592375"/>
            <a:ext cx="28137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No of Purchases</a:t>
            </a:r>
            <a:endParaRPr sz="1600">
              <a:highlight>
                <a:schemeClr val="dk1"/>
              </a:highlight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No of Unique Customers</a:t>
            </a:r>
            <a:endParaRPr sz="1600">
              <a:highlight>
                <a:schemeClr val="dk1"/>
              </a:highlight>
            </a:endParaRPr>
          </a:p>
        </p:txBody>
      </p:sp>
      <p:cxnSp>
        <p:nvCxnSpPr>
          <p:cNvPr id="612" name="Google Shape;612;p70"/>
          <p:cNvCxnSpPr/>
          <p:nvPr/>
        </p:nvCxnSpPr>
        <p:spPr>
          <a:xfrm>
            <a:off x="4963663" y="3045325"/>
            <a:ext cx="251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618" name="Google Shape;618;p7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19" name="Google Shape;619;p7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20" name="Google Shape;620;p71"/>
          <p:cNvSpPr/>
          <p:nvPr/>
        </p:nvSpPr>
        <p:spPr>
          <a:xfrm>
            <a:off x="1026188" y="921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71"/>
          <p:cNvSpPr/>
          <p:nvPr/>
        </p:nvSpPr>
        <p:spPr>
          <a:xfrm rot="-1193">
            <a:off x="2690732" y="1266181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2" name="Google Shape;622;p71"/>
          <p:cNvGrpSpPr/>
          <p:nvPr/>
        </p:nvGrpSpPr>
        <p:grpSpPr>
          <a:xfrm>
            <a:off x="1253178" y="1007524"/>
            <a:ext cx="426877" cy="681245"/>
            <a:chOff x="4054103" y="2430191"/>
            <a:chExt cx="218687" cy="349052"/>
          </a:xfrm>
        </p:grpSpPr>
        <p:sp>
          <p:nvSpPr>
            <p:cNvPr id="623" name="Google Shape;623;p71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1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71"/>
          <p:cNvSpPr txBox="1">
            <a:spLocks noGrp="1"/>
          </p:cNvSpPr>
          <p:nvPr>
            <p:ph type="subTitle" idx="4294967295"/>
          </p:nvPr>
        </p:nvSpPr>
        <p:spPr>
          <a:xfrm>
            <a:off x="4289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Use time-series forecasting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26" name="Google Shape;626;p71"/>
          <p:cNvSpPr/>
          <p:nvPr/>
        </p:nvSpPr>
        <p:spPr>
          <a:xfrm>
            <a:off x="4042588" y="9558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71"/>
          <p:cNvGrpSpPr/>
          <p:nvPr/>
        </p:nvGrpSpPr>
        <p:grpSpPr>
          <a:xfrm>
            <a:off x="4214408" y="1099304"/>
            <a:ext cx="561255" cy="559165"/>
            <a:chOff x="4195399" y="1970604"/>
            <a:chExt cx="344878" cy="343573"/>
          </a:xfrm>
        </p:grpSpPr>
        <p:sp>
          <p:nvSpPr>
            <p:cNvPr id="628" name="Google Shape;628;p71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1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1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1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" name="Google Shape;632;p71"/>
          <p:cNvSpPr txBox="1">
            <a:spLocks noGrp="1"/>
          </p:cNvSpPr>
          <p:nvPr>
            <p:ph type="subTitle" idx="4294967295"/>
          </p:nvPr>
        </p:nvSpPr>
        <p:spPr>
          <a:xfrm>
            <a:off x="34007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Gain knowledge on how CLV will fare over time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33" name="Google Shape;633;p7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639" name="Google Shape;639;p7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40" name="Google Shape;640;p7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41" name="Google Shape;641;p72"/>
          <p:cNvSpPr/>
          <p:nvPr/>
        </p:nvSpPr>
        <p:spPr>
          <a:xfrm>
            <a:off x="1026188" y="32831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" name="Google Shape;642;p72"/>
          <p:cNvGrpSpPr/>
          <p:nvPr/>
        </p:nvGrpSpPr>
        <p:grpSpPr>
          <a:xfrm>
            <a:off x="1172862" y="3468439"/>
            <a:ext cx="579083" cy="501786"/>
            <a:chOff x="2611458" y="3816374"/>
            <a:chExt cx="426329" cy="332375"/>
          </a:xfrm>
        </p:grpSpPr>
        <p:sp>
          <p:nvSpPr>
            <p:cNvPr id="643" name="Google Shape;643;p72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4" name="Google Shape;644;p72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5" name="Google Shape;645;p72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6" name="Google Shape;646;p72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7" name="Google Shape;647;p72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8" name="Google Shape;648;p72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9" name="Google Shape;649;p72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0" name="Google Shape;650;p72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1" name="Google Shape;651;p72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2" name="Google Shape;652;p72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53" name="Google Shape;653;p72"/>
          <p:cNvSpPr txBox="1">
            <a:spLocks noGrp="1"/>
          </p:cNvSpPr>
          <p:nvPr>
            <p:ph type="subTitle" idx="4294967295"/>
          </p:nvPr>
        </p:nvSpPr>
        <p:spPr>
          <a:xfrm>
            <a:off x="428909" y="41555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Use machine learning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54" name="Google Shape;654;p72"/>
          <p:cNvSpPr/>
          <p:nvPr/>
        </p:nvSpPr>
        <p:spPr>
          <a:xfrm>
            <a:off x="1026188" y="921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72"/>
          <p:cNvSpPr/>
          <p:nvPr/>
        </p:nvSpPr>
        <p:spPr>
          <a:xfrm>
            <a:off x="4042588" y="32418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72"/>
          <p:cNvSpPr/>
          <p:nvPr/>
        </p:nvSpPr>
        <p:spPr>
          <a:xfrm rot="-1193">
            <a:off x="2690732" y="1266181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72"/>
          <p:cNvSpPr txBox="1">
            <a:spLocks noGrp="1"/>
          </p:cNvSpPr>
          <p:nvPr>
            <p:ph type="subTitle" idx="4294967295"/>
          </p:nvPr>
        </p:nvSpPr>
        <p:spPr>
          <a:xfrm>
            <a:off x="3445309" y="41142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Determine the key drivers of CLV</a:t>
            </a:r>
            <a:endParaRPr sz="1600">
              <a:highlight>
                <a:schemeClr val="dk1"/>
              </a:highlight>
            </a:endParaRPr>
          </a:p>
        </p:txBody>
      </p:sp>
      <p:grpSp>
        <p:nvGrpSpPr>
          <p:cNvPr id="658" name="Google Shape;658;p72"/>
          <p:cNvGrpSpPr/>
          <p:nvPr/>
        </p:nvGrpSpPr>
        <p:grpSpPr>
          <a:xfrm>
            <a:off x="4214408" y="3385304"/>
            <a:ext cx="561255" cy="559165"/>
            <a:chOff x="4195399" y="1970604"/>
            <a:chExt cx="344878" cy="343573"/>
          </a:xfrm>
        </p:grpSpPr>
        <p:sp>
          <p:nvSpPr>
            <p:cNvPr id="659" name="Google Shape;659;p72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72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72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72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72"/>
          <p:cNvGrpSpPr/>
          <p:nvPr/>
        </p:nvGrpSpPr>
        <p:grpSpPr>
          <a:xfrm>
            <a:off x="1253178" y="1007524"/>
            <a:ext cx="426877" cy="681245"/>
            <a:chOff x="4054103" y="2430191"/>
            <a:chExt cx="218687" cy="349052"/>
          </a:xfrm>
        </p:grpSpPr>
        <p:sp>
          <p:nvSpPr>
            <p:cNvPr id="664" name="Google Shape;664;p72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72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6" name="Google Shape;666;p72"/>
          <p:cNvSpPr txBox="1">
            <a:spLocks noGrp="1"/>
          </p:cNvSpPr>
          <p:nvPr>
            <p:ph type="subTitle" idx="4294967295"/>
          </p:nvPr>
        </p:nvSpPr>
        <p:spPr>
          <a:xfrm>
            <a:off x="4289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Use time-series forecasting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67" name="Google Shape;667;p72"/>
          <p:cNvSpPr/>
          <p:nvPr/>
        </p:nvSpPr>
        <p:spPr>
          <a:xfrm rot="-1193">
            <a:off x="2690732" y="3775481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72"/>
          <p:cNvSpPr/>
          <p:nvPr/>
        </p:nvSpPr>
        <p:spPr>
          <a:xfrm>
            <a:off x="4042588" y="9558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72"/>
          <p:cNvGrpSpPr/>
          <p:nvPr/>
        </p:nvGrpSpPr>
        <p:grpSpPr>
          <a:xfrm>
            <a:off x="4214408" y="1099304"/>
            <a:ext cx="561255" cy="559165"/>
            <a:chOff x="4195399" y="1970604"/>
            <a:chExt cx="344878" cy="343573"/>
          </a:xfrm>
        </p:grpSpPr>
        <p:sp>
          <p:nvSpPr>
            <p:cNvPr id="670" name="Google Shape;670;p72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72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72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72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72"/>
          <p:cNvSpPr txBox="1">
            <a:spLocks noGrp="1"/>
          </p:cNvSpPr>
          <p:nvPr>
            <p:ph type="subTitle" idx="4294967295"/>
          </p:nvPr>
        </p:nvSpPr>
        <p:spPr>
          <a:xfrm>
            <a:off x="34007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Gain knowledge on how CLV will fare over time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75" name="Google Shape;675;p7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681" name="Google Shape;681;p7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82" name="Google Shape;682;p7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83" name="Google Shape;683;p73"/>
          <p:cNvSpPr/>
          <p:nvPr/>
        </p:nvSpPr>
        <p:spPr>
          <a:xfrm>
            <a:off x="1026188" y="32831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73"/>
          <p:cNvGrpSpPr/>
          <p:nvPr/>
        </p:nvGrpSpPr>
        <p:grpSpPr>
          <a:xfrm>
            <a:off x="1172862" y="3468439"/>
            <a:ext cx="579083" cy="501786"/>
            <a:chOff x="2611458" y="3816374"/>
            <a:chExt cx="426329" cy="332375"/>
          </a:xfrm>
        </p:grpSpPr>
        <p:sp>
          <p:nvSpPr>
            <p:cNvPr id="685" name="Google Shape;685;p73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6" name="Google Shape;686;p73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7" name="Google Shape;687;p73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8" name="Google Shape;688;p73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9" name="Google Shape;689;p73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0" name="Google Shape;690;p73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1" name="Google Shape;691;p73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2" name="Google Shape;692;p73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3" name="Google Shape;693;p73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4" name="Google Shape;694;p73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95" name="Google Shape;695;p73"/>
          <p:cNvSpPr txBox="1">
            <a:spLocks noGrp="1"/>
          </p:cNvSpPr>
          <p:nvPr>
            <p:ph type="subTitle" idx="4294967295"/>
          </p:nvPr>
        </p:nvSpPr>
        <p:spPr>
          <a:xfrm>
            <a:off x="428909" y="41555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Use machine learning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96" name="Google Shape;696;p73"/>
          <p:cNvSpPr/>
          <p:nvPr/>
        </p:nvSpPr>
        <p:spPr>
          <a:xfrm>
            <a:off x="1026188" y="921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73"/>
          <p:cNvSpPr/>
          <p:nvPr/>
        </p:nvSpPr>
        <p:spPr>
          <a:xfrm>
            <a:off x="4042588" y="32418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73"/>
          <p:cNvSpPr/>
          <p:nvPr/>
        </p:nvSpPr>
        <p:spPr>
          <a:xfrm rot="-1193">
            <a:off x="2690732" y="1266181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73"/>
          <p:cNvSpPr txBox="1">
            <a:spLocks noGrp="1"/>
          </p:cNvSpPr>
          <p:nvPr>
            <p:ph type="subTitle" idx="4294967295"/>
          </p:nvPr>
        </p:nvSpPr>
        <p:spPr>
          <a:xfrm>
            <a:off x="3445309" y="41142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Determine the key drivers of CLV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700" name="Google Shape;700;p73"/>
          <p:cNvSpPr/>
          <p:nvPr/>
        </p:nvSpPr>
        <p:spPr>
          <a:xfrm rot="-1794606">
            <a:off x="5555171" y="3013552"/>
            <a:ext cx="864551" cy="2366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73"/>
          <p:cNvSpPr/>
          <p:nvPr/>
        </p:nvSpPr>
        <p:spPr>
          <a:xfrm rot="1811179">
            <a:off x="5595332" y="1551696"/>
            <a:ext cx="864535" cy="2367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73"/>
          <p:cNvSpPr/>
          <p:nvPr/>
        </p:nvSpPr>
        <p:spPr>
          <a:xfrm>
            <a:off x="7058988" y="19877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73"/>
          <p:cNvSpPr txBox="1">
            <a:spLocks noGrp="1"/>
          </p:cNvSpPr>
          <p:nvPr>
            <p:ph type="subTitle" idx="4294967295"/>
          </p:nvPr>
        </p:nvSpPr>
        <p:spPr>
          <a:xfrm>
            <a:off x="6319950" y="2860125"/>
            <a:ext cx="2514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Sellers understand both the </a:t>
            </a:r>
            <a:r>
              <a:rPr lang="en" sz="1600" i="1">
                <a:highlight>
                  <a:schemeClr val="dk1"/>
                </a:highlight>
              </a:rPr>
              <a:t>how </a:t>
            </a:r>
            <a:r>
              <a:rPr lang="en" sz="1600">
                <a:highlight>
                  <a:schemeClr val="dk1"/>
                </a:highlight>
              </a:rPr>
              <a:t>and </a:t>
            </a:r>
            <a:r>
              <a:rPr lang="en" sz="1600" i="1">
                <a:highlight>
                  <a:schemeClr val="dk1"/>
                </a:highlight>
              </a:rPr>
              <a:t>what </a:t>
            </a:r>
            <a:r>
              <a:rPr lang="en" sz="1600">
                <a:highlight>
                  <a:schemeClr val="dk1"/>
                </a:highlight>
              </a:rPr>
              <a:t>of CLV change, informing business strategy</a:t>
            </a:r>
            <a:endParaRPr sz="1600">
              <a:highlight>
                <a:schemeClr val="dk1"/>
              </a:highlight>
            </a:endParaRPr>
          </a:p>
        </p:txBody>
      </p:sp>
      <p:grpSp>
        <p:nvGrpSpPr>
          <p:cNvPr id="704" name="Google Shape;704;p73"/>
          <p:cNvGrpSpPr/>
          <p:nvPr/>
        </p:nvGrpSpPr>
        <p:grpSpPr>
          <a:xfrm>
            <a:off x="7119892" y="1966718"/>
            <a:ext cx="914420" cy="914420"/>
            <a:chOff x="1739650" y="1887150"/>
            <a:chExt cx="684600" cy="684600"/>
          </a:xfrm>
        </p:grpSpPr>
        <p:sp>
          <p:nvSpPr>
            <p:cNvPr id="705" name="Google Shape;705;p73"/>
            <p:cNvSpPr/>
            <p:nvPr/>
          </p:nvSpPr>
          <p:spPr>
            <a:xfrm>
              <a:off x="1739650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6" name="Google Shape;706;p73"/>
            <p:cNvGrpSpPr/>
            <p:nvPr/>
          </p:nvGrpSpPr>
          <p:grpSpPr>
            <a:xfrm>
              <a:off x="1849311" y="2037474"/>
              <a:ext cx="465264" cy="405471"/>
              <a:chOff x="5793678" y="3412685"/>
              <a:chExt cx="312614" cy="261611"/>
            </a:xfrm>
          </p:grpSpPr>
          <p:sp>
            <p:nvSpPr>
              <p:cNvPr id="707" name="Google Shape;707;p73"/>
              <p:cNvSpPr/>
              <p:nvPr/>
            </p:nvSpPr>
            <p:spPr>
              <a:xfrm>
                <a:off x="589010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1" y="1013"/>
                      <a:pt x="167" y="1013"/>
                    </a:cubicBezTo>
                    <a:cubicBezTo>
                      <a:pt x="250" y="1013"/>
                      <a:pt x="321" y="929"/>
                      <a:pt x="321" y="846"/>
                    </a:cubicBezTo>
                    <a:lnTo>
                      <a:pt x="321" y="143"/>
                    </a:lnTo>
                    <a:cubicBezTo>
                      <a:pt x="321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73"/>
              <p:cNvSpPr/>
              <p:nvPr/>
            </p:nvSpPr>
            <p:spPr>
              <a:xfrm>
                <a:off x="599809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2" y="1013"/>
                      <a:pt x="167" y="1013"/>
                    </a:cubicBezTo>
                    <a:cubicBezTo>
                      <a:pt x="250" y="1013"/>
                      <a:pt x="322" y="929"/>
                      <a:pt x="322" y="846"/>
                    </a:cubicBezTo>
                    <a:lnTo>
                      <a:pt x="322" y="143"/>
                    </a:lnTo>
                    <a:cubicBezTo>
                      <a:pt x="310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73"/>
              <p:cNvSpPr/>
              <p:nvPr/>
            </p:nvSpPr>
            <p:spPr>
              <a:xfrm>
                <a:off x="5814673" y="3528367"/>
                <a:ext cx="43222" cy="15564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489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51"/>
                      <a:pt x="72" y="322"/>
                      <a:pt x="167" y="322"/>
                    </a:cubicBezTo>
                    <a:cubicBezTo>
                      <a:pt x="346" y="322"/>
                      <a:pt x="870" y="358"/>
                      <a:pt x="1120" y="477"/>
                    </a:cubicBezTo>
                    <a:cubicBezTo>
                      <a:pt x="1144" y="489"/>
                      <a:pt x="1167" y="489"/>
                      <a:pt x="1191" y="489"/>
                    </a:cubicBezTo>
                    <a:cubicBezTo>
                      <a:pt x="1251" y="489"/>
                      <a:pt x="1310" y="453"/>
                      <a:pt x="1346" y="394"/>
                    </a:cubicBezTo>
                    <a:cubicBezTo>
                      <a:pt x="1358" y="322"/>
                      <a:pt x="1322" y="239"/>
                      <a:pt x="1251" y="191"/>
                    </a:cubicBezTo>
                    <a:cubicBezTo>
                      <a:pt x="882" y="13"/>
                      <a:pt x="19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73"/>
              <p:cNvSpPr/>
              <p:nvPr/>
            </p:nvSpPr>
            <p:spPr>
              <a:xfrm>
                <a:off x="5797995" y="3631074"/>
                <a:ext cx="10662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334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1179"/>
                    </a:lnTo>
                    <a:cubicBezTo>
                      <a:pt x="1" y="1262"/>
                      <a:pt x="84" y="1334"/>
                      <a:pt x="167" y="1334"/>
                    </a:cubicBezTo>
                    <a:cubicBezTo>
                      <a:pt x="251" y="1334"/>
                      <a:pt x="334" y="1262"/>
                      <a:pt x="334" y="1179"/>
                    </a:cubicBezTo>
                    <a:lnTo>
                      <a:pt x="334" y="167"/>
                    </a:lnTo>
                    <a:cubicBezTo>
                      <a:pt x="334" y="72"/>
                      <a:pt x="263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73"/>
              <p:cNvSpPr/>
              <p:nvPr/>
            </p:nvSpPr>
            <p:spPr>
              <a:xfrm>
                <a:off x="5793678" y="3412685"/>
                <a:ext cx="312614" cy="247725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8299" extrusionOk="0">
                    <a:moveTo>
                      <a:pt x="9144" y="2512"/>
                    </a:moveTo>
                    <a:cubicBezTo>
                      <a:pt x="9418" y="2512"/>
                      <a:pt x="9656" y="2715"/>
                      <a:pt x="9656" y="2953"/>
                    </a:cubicBezTo>
                    <a:lnTo>
                      <a:pt x="9656" y="2977"/>
                    </a:lnTo>
                    <a:cubicBezTo>
                      <a:pt x="9501" y="2917"/>
                      <a:pt x="9335" y="2869"/>
                      <a:pt x="9144" y="2869"/>
                    </a:cubicBezTo>
                    <a:cubicBezTo>
                      <a:pt x="8965" y="2869"/>
                      <a:pt x="8787" y="2905"/>
                      <a:pt x="8620" y="2977"/>
                    </a:cubicBezTo>
                    <a:lnTo>
                      <a:pt x="8620" y="2953"/>
                    </a:lnTo>
                    <a:cubicBezTo>
                      <a:pt x="8620" y="2727"/>
                      <a:pt x="8858" y="2512"/>
                      <a:pt x="9144" y="2512"/>
                    </a:cubicBezTo>
                    <a:close/>
                    <a:moveTo>
                      <a:pt x="2869" y="3203"/>
                    </a:moveTo>
                    <a:lnTo>
                      <a:pt x="2869" y="3858"/>
                    </a:lnTo>
                    <a:cubicBezTo>
                      <a:pt x="2869" y="3965"/>
                      <a:pt x="2846" y="4060"/>
                      <a:pt x="2798" y="4167"/>
                    </a:cubicBezTo>
                    <a:lnTo>
                      <a:pt x="2727" y="4334"/>
                    </a:lnTo>
                    <a:cubicBezTo>
                      <a:pt x="2715" y="4346"/>
                      <a:pt x="2715" y="4382"/>
                      <a:pt x="2715" y="4405"/>
                    </a:cubicBezTo>
                    <a:lnTo>
                      <a:pt x="2715" y="4751"/>
                    </a:lnTo>
                    <a:cubicBezTo>
                      <a:pt x="2715" y="4989"/>
                      <a:pt x="2619" y="5191"/>
                      <a:pt x="2441" y="5358"/>
                    </a:cubicBezTo>
                    <a:cubicBezTo>
                      <a:pt x="2298" y="5525"/>
                      <a:pt x="2072" y="5596"/>
                      <a:pt x="1834" y="5596"/>
                    </a:cubicBezTo>
                    <a:cubicBezTo>
                      <a:pt x="1369" y="5584"/>
                      <a:pt x="1000" y="5179"/>
                      <a:pt x="1000" y="4703"/>
                    </a:cubicBezTo>
                    <a:lnTo>
                      <a:pt x="1000" y="4405"/>
                    </a:lnTo>
                    <a:cubicBezTo>
                      <a:pt x="1000" y="4382"/>
                      <a:pt x="1000" y="4358"/>
                      <a:pt x="988" y="4334"/>
                    </a:cubicBezTo>
                    <a:lnTo>
                      <a:pt x="881" y="4143"/>
                    </a:lnTo>
                    <a:cubicBezTo>
                      <a:pt x="845" y="4060"/>
                      <a:pt x="822" y="3989"/>
                      <a:pt x="822" y="3905"/>
                    </a:cubicBezTo>
                    <a:lnTo>
                      <a:pt x="822" y="3882"/>
                    </a:lnTo>
                    <a:cubicBezTo>
                      <a:pt x="822" y="3501"/>
                      <a:pt x="1131" y="3203"/>
                      <a:pt x="1500" y="3203"/>
                    </a:cubicBezTo>
                    <a:close/>
                    <a:moveTo>
                      <a:pt x="9144" y="3215"/>
                    </a:moveTo>
                    <a:cubicBezTo>
                      <a:pt x="9704" y="3215"/>
                      <a:pt x="10168" y="3679"/>
                      <a:pt x="10168" y="4239"/>
                    </a:cubicBezTo>
                    <a:cubicBezTo>
                      <a:pt x="10168" y="4346"/>
                      <a:pt x="10156" y="4465"/>
                      <a:pt x="10108" y="4572"/>
                    </a:cubicBezTo>
                    <a:cubicBezTo>
                      <a:pt x="9656" y="4108"/>
                      <a:pt x="8870" y="3929"/>
                      <a:pt x="8823" y="3929"/>
                    </a:cubicBezTo>
                    <a:cubicBezTo>
                      <a:pt x="8814" y="3926"/>
                      <a:pt x="8804" y="3925"/>
                      <a:pt x="8794" y="3925"/>
                    </a:cubicBezTo>
                    <a:cubicBezTo>
                      <a:pt x="8763" y="3925"/>
                      <a:pt x="8727" y="3938"/>
                      <a:pt x="8692" y="3965"/>
                    </a:cubicBezTo>
                    <a:cubicBezTo>
                      <a:pt x="8644" y="3989"/>
                      <a:pt x="8632" y="4036"/>
                      <a:pt x="8632" y="4084"/>
                    </a:cubicBezTo>
                    <a:cubicBezTo>
                      <a:pt x="8632" y="4084"/>
                      <a:pt x="8632" y="4179"/>
                      <a:pt x="8513" y="4298"/>
                    </a:cubicBezTo>
                    <a:cubicBezTo>
                      <a:pt x="8453" y="4358"/>
                      <a:pt x="8453" y="4465"/>
                      <a:pt x="8513" y="4524"/>
                    </a:cubicBezTo>
                    <a:cubicBezTo>
                      <a:pt x="8543" y="4554"/>
                      <a:pt x="8584" y="4569"/>
                      <a:pt x="8626" y="4569"/>
                    </a:cubicBezTo>
                    <a:cubicBezTo>
                      <a:pt x="8668" y="4569"/>
                      <a:pt x="8709" y="4554"/>
                      <a:pt x="8739" y="4524"/>
                    </a:cubicBezTo>
                    <a:cubicBezTo>
                      <a:pt x="8823" y="4441"/>
                      <a:pt x="8882" y="4346"/>
                      <a:pt x="8918" y="4274"/>
                    </a:cubicBezTo>
                    <a:cubicBezTo>
                      <a:pt x="9180" y="4346"/>
                      <a:pt x="9739" y="4560"/>
                      <a:pt x="9989" y="4894"/>
                    </a:cubicBezTo>
                    <a:cubicBezTo>
                      <a:pt x="9906" y="5298"/>
                      <a:pt x="9573" y="5596"/>
                      <a:pt x="9144" y="5596"/>
                    </a:cubicBezTo>
                    <a:cubicBezTo>
                      <a:pt x="8704" y="5596"/>
                      <a:pt x="8334" y="5275"/>
                      <a:pt x="8287" y="4834"/>
                    </a:cubicBezTo>
                    <a:cubicBezTo>
                      <a:pt x="8287" y="4810"/>
                      <a:pt x="8275" y="4798"/>
                      <a:pt x="8263" y="4774"/>
                    </a:cubicBezTo>
                    <a:cubicBezTo>
                      <a:pt x="8156" y="4620"/>
                      <a:pt x="8108" y="4441"/>
                      <a:pt x="8108" y="4239"/>
                    </a:cubicBezTo>
                    <a:cubicBezTo>
                      <a:pt x="8108" y="3679"/>
                      <a:pt x="8573" y="3215"/>
                      <a:pt x="9144" y="3215"/>
                    </a:cubicBezTo>
                    <a:close/>
                    <a:moveTo>
                      <a:pt x="5441" y="298"/>
                    </a:moveTo>
                    <a:cubicBezTo>
                      <a:pt x="6013" y="298"/>
                      <a:pt x="6489" y="488"/>
                      <a:pt x="6858" y="845"/>
                    </a:cubicBezTo>
                    <a:cubicBezTo>
                      <a:pt x="7227" y="1226"/>
                      <a:pt x="7453" y="1738"/>
                      <a:pt x="7501" y="2369"/>
                    </a:cubicBezTo>
                    <a:cubicBezTo>
                      <a:pt x="7620" y="4060"/>
                      <a:pt x="7763" y="5001"/>
                      <a:pt x="7822" y="5334"/>
                    </a:cubicBezTo>
                    <a:lnTo>
                      <a:pt x="7822" y="5346"/>
                    </a:lnTo>
                    <a:cubicBezTo>
                      <a:pt x="7632" y="5453"/>
                      <a:pt x="7310" y="5632"/>
                      <a:pt x="6787" y="5763"/>
                    </a:cubicBezTo>
                    <a:lnTo>
                      <a:pt x="6525" y="5644"/>
                    </a:lnTo>
                    <a:cubicBezTo>
                      <a:pt x="6453" y="5608"/>
                      <a:pt x="6418" y="5548"/>
                      <a:pt x="6418" y="5477"/>
                    </a:cubicBezTo>
                    <a:lnTo>
                      <a:pt x="6418" y="4929"/>
                    </a:lnTo>
                    <a:cubicBezTo>
                      <a:pt x="6918" y="4596"/>
                      <a:pt x="7263" y="4024"/>
                      <a:pt x="7263" y="3370"/>
                    </a:cubicBezTo>
                    <a:lnTo>
                      <a:pt x="7263" y="3072"/>
                    </a:lnTo>
                    <a:cubicBezTo>
                      <a:pt x="7263" y="2869"/>
                      <a:pt x="7180" y="2691"/>
                      <a:pt x="7037" y="2560"/>
                    </a:cubicBezTo>
                    <a:cubicBezTo>
                      <a:pt x="6727" y="2274"/>
                      <a:pt x="6001" y="1798"/>
                      <a:pt x="4751" y="1667"/>
                    </a:cubicBezTo>
                    <a:cubicBezTo>
                      <a:pt x="4744" y="1666"/>
                      <a:pt x="4737" y="1666"/>
                      <a:pt x="4730" y="1666"/>
                    </a:cubicBezTo>
                    <a:cubicBezTo>
                      <a:pt x="4645" y="1666"/>
                      <a:pt x="4583" y="1733"/>
                      <a:pt x="4572" y="1822"/>
                    </a:cubicBezTo>
                    <a:cubicBezTo>
                      <a:pt x="4548" y="1905"/>
                      <a:pt x="4632" y="1977"/>
                      <a:pt x="4715" y="2000"/>
                    </a:cubicBezTo>
                    <a:cubicBezTo>
                      <a:pt x="5882" y="2119"/>
                      <a:pt x="6537" y="2548"/>
                      <a:pt x="6834" y="2798"/>
                    </a:cubicBezTo>
                    <a:cubicBezTo>
                      <a:pt x="6906" y="2858"/>
                      <a:pt x="6953" y="2965"/>
                      <a:pt x="6953" y="3072"/>
                    </a:cubicBezTo>
                    <a:lnTo>
                      <a:pt x="6953" y="3370"/>
                    </a:lnTo>
                    <a:cubicBezTo>
                      <a:pt x="6953" y="4215"/>
                      <a:pt x="6263" y="4894"/>
                      <a:pt x="5417" y="4894"/>
                    </a:cubicBezTo>
                    <a:cubicBezTo>
                      <a:pt x="4572" y="4894"/>
                      <a:pt x="3881" y="4215"/>
                      <a:pt x="3881" y="3370"/>
                    </a:cubicBezTo>
                    <a:lnTo>
                      <a:pt x="3881" y="3227"/>
                    </a:lnTo>
                    <a:cubicBezTo>
                      <a:pt x="3881" y="3167"/>
                      <a:pt x="3917" y="3108"/>
                      <a:pt x="3977" y="3084"/>
                    </a:cubicBezTo>
                    <a:cubicBezTo>
                      <a:pt x="4167" y="2965"/>
                      <a:pt x="4429" y="2750"/>
                      <a:pt x="4548" y="2393"/>
                    </a:cubicBezTo>
                    <a:cubicBezTo>
                      <a:pt x="4584" y="2310"/>
                      <a:pt x="4536" y="2215"/>
                      <a:pt x="4453" y="2203"/>
                    </a:cubicBezTo>
                    <a:cubicBezTo>
                      <a:pt x="4434" y="2198"/>
                      <a:pt x="4415" y="2196"/>
                      <a:pt x="4398" y="2196"/>
                    </a:cubicBezTo>
                    <a:cubicBezTo>
                      <a:pt x="4327" y="2196"/>
                      <a:pt x="4270" y="2234"/>
                      <a:pt x="4251" y="2310"/>
                    </a:cubicBezTo>
                    <a:cubicBezTo>
                      <a:pt x="4167" y="2572"/>
                      <a:pt x="3977" y="2727"/>
                      <a:pt x="3822" y="2810"/>
                    </a:cubicBezTo>
                    <a:cubicBezTo>
                      <a:pt x="3679" y="2905"/>
                      <a:pt x="3572" y="3072"/>
                      <a:pt x="3572" y="3227"/>
                    </a:cubicBezTo>
                    <a:lnTo>
                      <a:pt x="3572" y="3370"/>
                    </a:lnTo>
                    <a:cubicBezTo>
                      <a:pt x="3572" y="4024"/>
                      <a:pt x="3917" y="4584"/>
                      <a:pt x="4417" y="4929"/>
                    </a:cubicBezTo>
                    <a:lnTo>
                      <a:pt x="4417" y="5477"/>
                    </a:lnTo>
                    <a:cubicBezTo>
                      <a:pt x="4417" y="5548"/>
                      <a:pt x="4370" y="5608"/>
                      <a:pt x="4310" y="5644"/>
                    </a:cubicBezTo>
                    <a:lnTo>
                      <a:pt x="4048" y="5763"/>
                    </a:lnTo>
                    <a:cubicBezTo>
                      <a:pt x="3536" y="5632"/>
                      <a:pt x="3215" y="5453"/>
                      <a:pt x="3060" y="5346"/>
                    </a:cubicBezTo>
                    <a:lnTo>
                      <a:pt x="3060" y="5334"/>
                    </a:lnTo>
                    <a:cubicBezTo>
                      <a:pt x="3131" y="5001"/>
                      <a:pt x="3262" y="4060"/>
                      <a:pt x="3393" y="2369"/>
                    </a:cubicBezTo>
                    <a:cubicBezTo>
                      <a:pt x="3441" y="1738"/>
                      <a:pt x="3655" y="1226"/>
                      <a:pt x="4036" y="845"/>
                    </a:cubicBezTo>
                    <a:cubicBezTo>
                      <a:pt x="4393" y="488"/>
                      <a:pt x="4882" y="298"/>
                      <a:pt x="5441" y="298"/>
                    </a:cubicBezTo>
                    <a:close/>
                    <a:moveTo>
                      <a:pt x="2750" y="5465"/>
                    </a:moveTo>
                    <a:cubicBezTo>
                      <a:pt x="2786" y="5501"/>
                      <a:pt x="2810" y="5572"/>
                      <a:pt x="2869" y="5596"/>
                    </a:cubicBezTo>
                    <a:cubicBezTo>
                      <a:pt x="3000" y="5691"/>
                      <a:pt x="3239" y="5822"/>
                      <a:pt x="3584" y="5941"/>
                    </a:cubicBezTo>
                    <a:lnTo>
                      <a:pt x="3155" y="6144"/>
                    </a:lnTo>
                    <a:lnTo>
                      <a:pt x="2655" y="6001"/>
                    </a:lnTo>
                    <a:cubicBezTo>
                      <a:pt x="2512" y="5953"/>
                      <a:pt x="2512" y="5953"/>
                      <a:pt x="2512" y="5906"/>
                    </a:cubicBezTo>
                    <a:lnTo>
                      <a:pt x="2512" y="5691"/>
                    </a:lnTo>
                    <a:cubicBezTo>
                      <a:pt x="2572" y="5656"/>
                      <a:pt x="2619" y="5608"/>
                      <a:pt x="2667" y="5572"/>
                    </a:cubicBezTo>
                    <a:cubicBezTo>
                      <a:pt x="2691" y="5536"/>
                      <a:pt x="2727" y="5513"/>
                      <a:pt x="2750" y="5465"/>
                    </a:cubicBezTo>
                    <a:close/>
                    <a:moveTo>
                      <a:pt x="8096" y="5239"/>
                    </a:moveTo>
                    <a:cubicBezTo>
                      <a:pt x="8180" y="5417"/>
                      <a:pt x="8323" y="5572"/>
                      <a:pt x="8477" y="5691"/>
                    </a:cubicBezTo>
                    <a:lnTo>
                      <a:pt x="8477" y="6025"/>
                    </a:lnTo>
                    <a:lnTo>
                      <a:pt x="8489" y="6025"/>
                    </a:lnTo>
                    <a:lnTo>
                      <a:pt x="7977" y="6287"/>
                    </a:lnTo>
                    <a:cubicBezTo>
                      <a:pt x="7977" y="6287"/>
                      <a:pt x="7965" y="6287"/>
                      <a:pt x="7965" y="6263"/>
                    </a:cubicBezTo>
                    <a:lnTo>
                      <a:pt x="7227" y="5941"/>
                    </a:lnTo>
                    <a:cubicBezTo>
                      <a:pt x="7596" y="5822"/>
                      <a:pt x="7822" y="5667"/>
                      <a:pt x="7942" y="5596"/>
                    </a:cubicBezTo>
                    <a:cubicBezTo>
                      <a:pt x="8049" y="5525"/>
                      <a:pt x="8108" y="5406"/>
                      <a:pt x="8096" y="5275"/>
                    </a:cubicBezTo>
                    <a:lnTo>
                      <a:pt x="8096" y="5239"/>
                    </a:lnTo>
                    <a:close/>
                    <a:moveTo>
                      <a:pt x="2203" y="5870"/>
                    </a:moveTo>
                    <a:lnTo>
                      <a:pt x="2203" y="5929"/>
                    </a:lnTo>
                    <a:cubicBezTo>
                      <a:pt x="2203" y="5953"/>
                      <a:pt x="2203" y="5989"/>
                      <a:pt x="2215" y="6013"/>
                    </a:cubicBezTo>
                    <a:lnTo>
                      <a:pt x="1857" y="6370"/>
                    </a:lnTo>
                    <a:lnTo>
                      <a:pt x="1500" y="6013"/>
                    </a:lnTo>
                    <a:cubicBezTo>
                      <a:pt x="1512" y="5989"/>
                      <a:pt x="1512" y="5953"/>
                      <a:pt x="1512" y="5929"/>
                    </a:cubicBezTo>
                    <a:lnTo>
                      <a:pt x="1512" y="5870"/>
                    </a:lnTo>
                    <a:cubicBezTo>
                      <a:pt x="1619" y="5894"/>
                      <a:pt x="1726" y="5929"/>
                      <a:pt x="1834" y="5929"/>
                    </a:cubicBezTo>
                    <a:lnTo>
                      <a:pt x="1857" y="5929"/>
                    </a:lnTo>
                    <a:cubicBezTo>
                      <a:pt x="1976" y="5929"/>
                      <a:pt x="2096" y="5906"/>
                      <a:pt x="2203" y="5870"/>
                    </a:cubicBezTo>
                    <a:close/>
                    <a:moveTo>
                      <a:pt x="9525" y="5882"/>
                    </a:moveTo>
                    <a:lnTo>
                      <a:pt x="9525" y="6048"/>
                    </a:lnTo>
                    <a:cubicBezTo>
                      <a:pt x="9525" y="6108"/>
                      <a:pt x="9537" y="6144"/>
                      <a:pt x="9573" y="6191"/>
                    </a:cubicBezTo>
                    <a:lnTo>
                      <a:pt x="9394" y="6322"/>
                    </a:lnTo>
                    <a:cubicBezTo>
                      <a:pt x="9323" y="6394"/>
                      <a:pt x="9236" y="6429"/>
                      <a:pt x="9151" y="6429"/>
                    </a:cubicBezTo>
                    <a:cubicBezTo>
                      <a:pt x="9067" y="6429"/>
                      <a:pt x="8983" y="6394"/>
                      <a:pt x="8918" y="6322"/>
                    </a:cubicBezTo>
                    <a:lnTo>
                      <a:pt x="8763" y="6191"/>
                    </a:lnTo>
                    <a:cubicBezTo>
                      <a:pt x="8799" y="6144"/>
                      <a:pt x="8811" y="6084"/>
                      <a:pt x="8811" y="6048"/>
                    </a:cubicBezTo>
                    <a:lnTo>
                      <a:pt x="8811" y="5882"/>
                    </a:lnTo>
                    <a:cubicBezTo>
                      <a:pt x="8918" y="5906"/>
                      <a:pt x="9037" y="5941"/>
                      <a:pt x="9168" y="5941"/>
                    </a:cubicBezTo>
                    <a:cubicBezTo>
                      <a:pt x="9287" y="5941"/>
                      <a:pt x="9406" y="5929"/>
                      <a:pt x="9525" y="5882"/>
                    </a:cubicBezTo>
                    <a:close/>
                    <a:moveTo>
                      <a:pt x="6096" y="5096"/>
                    </a:moveTo>
                    <a:lnTo>
                      <a:pt x="6096" y="5477"/>
                    </a:lnTo>
                    <a:cubicBezTo>
                      <a:pt x="6096" y="5667"/>
                      <a:pt x="6215" y="5846"/>
                      <a:pt x="6394" y="5941"/>
                    </a:cubicBezTo>
                    <a:lnTo>
                      <a:pt x="6632" y="6048"/>
                    </a:lnTo>
                    <a:cubicBezTo>
                      <a:pt x="6406" y="6489"/>
                      <a:pt x="5941" y="6787"/>
                      <a:pt x="5417" y="6787"/>
                    </a:cubicBezTo>
                    <a:cubicBezTo>
                      <a:pt x="4894" y="6787"/>
                      <a:pt x="4441" y="6501"/>
                      <a:pt x="4203" y="6048"/>
                    </a:cubicBezTo>
                    <a:lnTo>
                      <a:pt x="4441" y="5941"/>
                    </a:lnTo>
                    <a:cubicBezTo>
                      <a:pt x="4620" y="5870"/>
                      <a:pt x="4739" y="5691"/>
                      <a:pt x="4739" y="5477"/>
                    </a:cubicBezTo>
                    <a:lnTo>
                      <a:pt x="4739" y="5096"/>
                    </a:lnTo>
                    <a:cubicBezTo>
                      <a:pt x="4941" y="5179"/>
                      <a:pt x="5179" y="5227"/>
                      <a:pt x="5417" y="5227"/>
                    </a:cubicBezTo>
                    <a:cubicBezTo>
                      <a:pt x="5656" y="5227"/>
                      <a:pt x="5894" y="5179"/>
                      <a:pt x="6096" y="5096"/>
                    </a:cubicBezTo>
                    <a:close/>
                    <a:moveTo>
                      <a:pt x="5417" y="0"/>
                    </a:moveTo>
                    <a:cubicBezTo>
                      <a:pt x="4763" y="0"/>
                      <a:pt x="4215" y="226"/>
                      <a:pt x="3786" y="643"/>
                    </a:cubicBezTo>
                    <a:cubicBezTo>
                      <a:pt x="3346" y="1060"/>
                      <a:pt x="3096" y="1655"/>
                      <a:pt x="3048" y="2346"/>
                    </a:cubicBezTo>
                    <a:cubicBezTo>
                      <a:pt x="3036" y="2548"/>
                      <a:pt x="3024" y="2703"/>
                      <a:pt x="3012" y="2881"/>
                    </a:cubicBezTo>
                    <a:lnTo>
                      <a:pt x="1524" y="2881"/>
                    </a:lnTo>
                    <a:cubicBezTo>
                      <a:pt x="964" y="2881"/>
                      <a:pt x="512" y="3334"/>
                      <a:pt x="512" y="3893"/>
                    </a:cubicBezTo>
                    <a:lnTo>
                      <a:pt x="512" y="3917"/>
                    </a:lnTo>
                    <a:cubicBezTo>
                      <a:pt x="512" y="4048"/>
                      <a:pt x="536" y="4167"/>
                      <a:pt x="595" y="4286"/>
                    </a:cubicBezTo>
                    <a:lnTo>
                      <a:pt x="667" y="4453"/>
                    </a:lnTo>
                    <a:lnTo>
                      <a:pt x="667" y="4703"/>
                    </a:lnTo>
                    <a:cubicBezTo>
                      <a:pt x="667" y="5120"/>
                      <a:pt x="881" y="5477"/>
                      <a:pt x="1179" y="5703"/>
                    </a:cubicBezTo>
                    <a:lnTo>
                      <a:pt x="1179" y="5929"/>
                    </a:lnTo>
                    <a:cubicBezTo>
                      <a:pt x="1179" y="5953"/>
                      <a:pt x="1167" y="5989"/>
                      <a:pt x="1131" y="5989"/>
                    </a:cubicBezTo>
                    <a:lnTo>
                      <a:pt x="476" y="6179"/>
                    </a:lnTo>
                    <a:cubicBezTo>
                      <a:pt x="191" y="6251"/>
                      <a:pt x="0" y="6513"/>
                      <a:pt x="0" y="6810"/>
                    </a:cubicBezTo>
                    <a:lnTo>
                      <a:pt x="0" y="8120"/>
                    </a:lnTo>
                    <a:cubicBezTo>
                      <a:pt x="0" y="8215"/>
                      <a:pt x="71" y="8287"/>
                      <a:pt x="167" y="8287"/>
                    </a:cubicBezTo>
                    <a:cubicBezTo>
                      <a:pt x="250" y="8287"/>
                      <a:pt x="333" y="8215"/>
                      <a:pt x="333" y="8120"/>
                    </a:cubicBezTo>
                    <a:lnTo>
                      <a:pt x="333" y="6810"/>
                    </a:lnTo>
                    <a:cubicBezTo>
                      <a:pt x="333" y="6668"/>
                      <a:pt x="429" y="6513"/>
                      <a:pt x="583" y="6477"/>
                    </a:cubicBezTo>
                    <a:lnTo>
                      <a:pt x="1238" y="6287"/>
                    </a:lnTo>
                    <a:cubicBezTo>
                      <a:pt x="1262" y="6287"/>
                      <a:pt x="1286" y="6263"/>
                      <a:pt x="1310" y="6251"/>
                    </a:cubicBezTo>
                    <a:lnTo>
                      <a:pt x="1715" y="6656"/>
                    </a:lnTo>
                    <a:lnTo>
                      <a:pt x="1715" y="8108"/>
                    </a:lnTo>
                    <a:cubicBezTo>
                      <a:pt x="1715" y="8203"/>
                      <a:pt x="1786" y="8275"/>
                      <a:pt x="1881" y="8275"/>
                    </a:cubicBezTo>
                    <a:cubicBezTo>
                      <a:pt x="1965" y="8275"/>
                      <a:pt x="2036" y="8203"/>
                      <a:pt x="2036" y="8108"/>
                    </a:cubicBezTo>
                    <a:lnTo>
                      <a:pt x="2036" y="6656"/>
                    </a:lnTo>
                    <a:lnTo>
                      <a:pt x="2441" y="6251"/>
                    </a:lnTo>
                    <a:cubicBezTo>
                      <a:pt x="2500" y="6287"/>
                      <a:pt x="2548" y="6298"/>
                      <a:pt x="2596" y="6310"/>
                    </a:cubicBezTo>
                    <a:lnTo>
                      <a:pt x="2750" y="6358"/>
                    </a:lnTo>
                    <a:cubicBezTo>
                      <a:pt x="2536" y="6501"/>
                      <a:pt x="2393" y="6751"/>
                      <a:pt x="2393" y="7037"/>
                    </a:cubicBezTo>
                    <a:lnTo>
                      <a:pt x="2393" y="8120"/>
                    </a:lnTo>
                    <a:cubicBezTo>
                      <a:pt x="2393" y="8215"/>
                      <a:pt x="2465" y="8287"/>
                      <a:pt x="2560" y="8287"/>
                    </a:cubicBezTo>
                    <a:cubicBezTo>
                      <a:pt x="2643" y="8287"/>
                      <a:pt x="2727" y="8215"/>
                      <a:pt x="2727" y="8120"/>
                    </a:cubicBezTo>
                    <a:lnTo>
                      <a:pt x="2727" y="7037"/>
                    </a:lnTo>
                    <a:cubicBezTo>
                      <a:pt x="2727" y="6834"/>
                      <a:pt x="2846" y="6656"/>
                      <a:pt x="3036" y="6560"/>
                    </a:cubicBezTo>
                    <a:lnTo>
                      <a:pt x="3941" y="6156"/>
                    </a:lnTo>
                    <a:cubicBezTo>
                      <a:pt x="4227" y="6727"/>
                      <a:pt x="4810" y="7096"/>
                      <a:pt x="5441" y="7096"/>
                    </a:cubicBezTo>
                    <a:cubicBezTo>
                      <a:pt x="6084" y="7096"/>
                      <a:pt x="6668" y="6739"/>
                      <a:pt x="6953" y="6156"/>
                    </a:cubicBezTo>
                    <a:lnTo>
                      <a:pt x="7858" y="6560"/>
                    </a:lnTo>
                    <a:cubicBezTo>
                      <a:pt x="8049" y="6656"/>
                      <a:pt x="8168" y="6834"/>
                      <a:pt x="8168" y="7037"/>
                    </a:cubicBezTo>
                    <a:lnTo>
                      <a:pt x="8168" y="8120"/>
                    </a:lnTo>
                    <a:cubicBezTo>
                      <a:pt x="8168" y="8215"/>
                      <a:pt x="8239" y="8287"/>
                      <a:pt x="8334" y="8287"/>
                    </a:cubicBezTo>
                    <a:cubicBezTo>
                      <a:pt x="8418" y="8287"/>
                      <a:pt x="8501" y="8215"/>
                      <a:pt x="8501" y="8120"/>
                    </a:cubicBezTo>
                    <a:lnTo>
                      <a:pt x="8501" y="7037"/>
                    </a:lnTo>
                    <a:cubicBezTo>
                      <a:pt x="8501" y="6834"/>
                      <a:pt x="8418" y="6656"/>
                      <a:pt x="8299" y="6501"/>
                    </a:cubicBezTo>
                    <a:lnTo>
                      <a:pt x="8537" y="6382"/>
                    </a:lnTo>
                    <a:lnTo>
                      <a:pt x="8715" y="6560"/>
                    </a:lnTo>
                    <a:cubicBezTo>
                      <a:pt x="8858" y="6679"/>
                      <a:pt x="9013" y="6739"/>
                      <a:pt x="9180" y="6739"/>
                    </a:cubicBezTo>
                    <a:cubicBezTo>
                      <a:pt x="9346" y="6739"/>
                      <a:pt x="9513" y="6679"/>
                      <a:pt x="9644" y="6560"/>
                    </a:cubicBezTo>
                    <a:lnTo>
                      <a:pt x="9823" y="6382"/>
                    </a:lnTo>
                    <a:lnTo>
                      <a:pt x="10358" y="6656"/>
                    </a:lnTo>
                    <a:cubicBezTo>
                      <a:pt x="10478" y="6715"/>
                      <a:pt x="10549" y="6834"/>
                      <a:pt x="10549" y="6965"/>
                    </a:cubicBezTo>
                    <a:lnTo>
                      <a:pt x="10549" y="8144"/>
                    </a:lnTo>
                    <a:cubicBezTo>
                      <a:pt x="10549" y="8227"/>
                      <a:pt x="10620" y="8299"/>
                      <a:pt x="10716" y="8299"/>
                    </a:cubicBezTo>
                    <a:cubicBezTo>
                      <a:pt x="10799" y="8299"/>
                      <a:pt x="10882" y="8227"/>
                      <a:pt x="10882" y="8144"/>
                    </a:cubicBezTo>
                    <a:lnTo>
                      <a:pt x="10882" y="6965"/>
                    </a:lnTo>
                    <a:cubicBezTo>
                      <a:pt x="10823" y="6703"/>
                      <a:pt x="10692" y="6477"/>
                      <a:pt x="10466" y="6358"/>
                    </a:cubicBezTo>
                    <a:lnTo>
                      <a:pt x="9823" y="6025"/>
                    </a:lnTo>
                    <a:lnTo>
                      <a:pt x="9823" y="6013"/>
                    </a:lnTo>
                    <a:lnTo>
                      <a:pt x="9823" y="5691"/>
                    </a:lnTo>
                    <a:cubicBezTo>
                      <a:pt x="10097" y="5501"/>
                      <a:pt x="10275" y="5227"/>
                      <a:pt x="10311" y="4882"/>
                    </a:cubicBezTo>
                    <a:cubicBezTo>
                      <a:pt x="10430" y="4679"/>
                      <a:pt x="10489" y="4453"/>
                      <a:pt x="10489" y="4215"/>
                    </a:cubicBezTo>
                    <a:cubicBezTo>
                      <a:pt x="10489" y="3786"/>
                      <a:pt x="10287" y="3381"/>
                      <a:pt x="9954" y="3143"/>
                    </a:cubicBezTo>
                    <a:cubicBezTo>
                      <a:pt x="9977" y="3084"/>
                      <a:pt x="9989" y="3012"/>
                      <a:pt x="9989" y="2953"/>
                    </a:cubicBezTo>
                    <a:cubicBezTo>
                      <a:pt x="9989" y="2536"/>
                      <a:pt x="9620" y="2191"/>
                      <a:pt x="9156" y="2191"/>
                    </a:cubicBezTo>
                    <a:cubicBezTo>
                      <a:pt x="8692" y="2191"/>
                      <a:pt x="8323" y="2524"/>
                      <a:pt x="8323" y="2953"/>
                    </a:cubicBezTo>
                    <a:cubicBezTo>
                      <a:pt x="8323" y="3024"/>
                      <a:pt x="8334" y="3084"/>
                      <a:pt x="8346" y="3143"/>
                    </a:cubicBezTo>
                    <a:cubicBezTo>
                      <a:pt x="8156" y="3286"/>
                      <a:pt x="8013" y="3477"/>
                      <a:pt x="7906" y="3715"/>
                    </a:cubicBezTo>
                    <a:cubicBezTo>
                      <a:pt x="7858" y="3334"/>
                      <a:pt x="7834" y="2869"/>
                      <a:pt x="7787" y="2346"/>
                    </a:cubicBezTo>
                    <a:cubicBezTo>
                      <a:pt x="7739" y="1655"/>
                      <a:pt x="7489" y="1060"/>
                      <a:pt x="7060" y="643"/>
                    </a:cubicBezTo>
                    <a:cubicBezTo>
                      <a:pt x="6644" y="226"/>
                      <a:pt x="6072" y="0"/>
                      <a:pt x="5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73"/>
              <p:cNvSpPr/>
              <p:nvPr/>
            </p:nvSpPr>
            <p:spPr>
              <a:xfrm>
                <a:off x="6089408" y="3637503"/>
                <a:ext cx="10662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32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977"/>
                    </a:lnTo>
                    <a:cubicBezTo>
                      <a:pt x="1" y="1060"/>
                      <a:pt x="72" y="1132"/>
                      <a:pt x="167" y="1132"/>
                    </a:cubicBezTo>
                    <a:cubicBezTo>
                      <a:pt x="251" y="1132"/>
                      <a:pt x="322" y="1060"/>
                      <a:pt x="322" y="977"/>
                    </a:cubicBezTo>
                    <a:lnTo>
                      <a:pt x="322" y="167"/>
                    </a:lnTo>
                    <a:cubicBezTo>
                      <a:pt x="334" y="84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3" name="Google Shape;713;p73"/>
          <p:cNvGrpSpPr/>
          <p:nvPr/>
        </p:nvGrpSpPr>
        <p:grpSpPr>
          <a:xfrm>
            <a:off x="4214408" y="3385304"/>
            <a:ext cx="561255" cy="559165"/>
            <a:chOff x="4195399" y="1970604"/>
            <a:chExt cx="344878" cy="343573"/>
          </a:xfrm>
        </p:grpSpPr>
        <p:sp>
          <p:nvSpPr>
            <p:cNvPr id="714" name="Google Shape;714;p73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73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73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73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73"/>
          <p:cNvGrpSpPr/>
          <p:nvPr/>
        </p:nvGrpSpPr>
        <p:grpSpPr>
          <a:xfrm>
            <a:off x="1253178" y="1007524"/>
            <a:ext cx="426877" cy="681245"/>
            <a:chOff x="4054103" y="2430191"/>
            <a:chExt cx="218687" cy="349052"/>
          </a:xfrm>
        </p:grpSpPr>
        <p:sp>
          <p:nvSpPr>
            <p:cNvPr id="719" name="Google Shape;719;p73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73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73"/>
          <p:cNvSpPr txBox="1">
            <a:spLocks noGrp="1"/>
          </p:cNvSpPr>
          <p:nvPr>
            <p:ph type="subTitle" idx="4294967295"/>
          </p:nvPr>
        </p:nvSpPr>
        <p:spPr>
          <a:xfrm>
            <a:off x="4289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Use time-series forecasting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722" name="Google Shape;722;p73"/>
          <p:cNvSpPr/>
          <p:nvPr/>
        </p:nvSpPr>
        <p:spPr>
          <a:xfrm rot="-1193">
            <a:off x="2690732" y="3775481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73"/>
          <p:cNvSpPr/>
          <p:nvPr/>
        </p:nvSpPr>
        <p:spPr>
          <a:xfrm>
            <a:off x="4042588" y="9558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" name="Google Shape;724;p73"/>
          <p:cNvGrpSpPr/>
          <p:nvPr/>
        </p:nvGrpSpPr>
        <p:grpSpPr>
          <a:xfrm>
            <a:off x="4214408" y="1099304"/>
            <a:ext cx="561255" cy="559165"/>
            <a:chOff x="4195399" y="1970604"/>
            <a:chExt cx="344878" cy="343573"/>
          </a:xfrm>
        </p:grpSpPr>
        <p:sp>
          <p:nvSpPr>
            <p:cNvPr id="725" name="Google Shape;725;p73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73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73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73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73"/>
          <p:cNvSpPr txBox="1">
            <a:spLocks noGrp="1"/>
          </p:cNvSpPr>
          <p:nvPr>
            <p:ph type="subTitle" idx="4294967295"/>
          </p:nvPr>
        </p:nvSpPr>
        <p:spPr>
          <a:xfrm>
            <a:off x="34007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Gain knowledge on how CLV will fare over time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730" name="Google Shape;730;p7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4"/>
          <p:cNvSpPr txBox="1">
            <a:spLocks noGrp="1"/>
          </p:cNvSpPr>
          <p:nvPr>
            <p:ph type="ctrTitle"/>
          </p:nvPr>
        </p:nvSpPr>
        <p:spPr>
          <a:xfrm>
            <a:off x="1273500" y="10949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</a:t>
            </a:r>
            <a:endParaRPr/>
          </a:p>
        </p:txBody>
      </p:sp>
      <p:sp>
        <p:nvSpPr>
          <p:cNvPr id="736" name="Google Shape;736;p74"/>
          <p:cNvSpPr txBox="1">
            <a:spLocks noGrp="1"/>
          </p:cNvSpPr>
          <p:nvPr>
            <p:ph type="ctrTitle"/>
          </p:nvPr>
        </p:nvSpPr>
        <p:spPr>
          <a:xfrm>
            <a:off x="1273500" y="17807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737" name="Google Shape;737;p7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MARKETPLACE VS DTC</a:t>
            </a:r>
            <a:endParaRPr/>
          </a:p>
        </p:txBody>
      </p:sp>
      <p:cxnSp>
        <p:nvCxnSpPr>
          <p:cNvPr id="198" name="Google Shape;198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9" name="Google Shape;199;p39"/>
          <p:cNvSpPr txBox="1">
            <a:spLocks noGrp="1"/>
          </p:cNvSpPr>
          <p:nvPr>
            <p:ph type="title"/>
          </p:nvPr>
        </p:nvSpPr>
        <p:spPr>
          <a:xfrm>
            <a:off x="1355887" y="1743100"/>
            <a:ext cx="29175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MARKETPLACE</a:t>
            </a:r>
            <a:endParaRPr sz="2400"/>
          </a:p>
        </p:txBody>
      </p:sp>
      <p:sp>
        <p:nvSpPr>
          <p:cNvPr id="200" name="Google Shape;200;p39"/>
          <p:cNvSpPr txBox="1">
            <a:spLocks noGrp="1"/>
          </p:cNvSpPr>
          <p:nvPr>
            <p:ph type="subTitle" idx="1"/>
          </p:nvPr>
        </p:nvSpPr>
        <p:spPr>
          <a:xfrm>
            <a:off x="1355887" y="2428000"/>
            <a:ext cx="2917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Platform which offers products and services sold by different brands.</a:t>
            </a:r>
            <a:endParaRPr sz="2000"/>
          </a:p>
        </p:txBody>
      </p:sp>
      <p:sp>
        <p:nvSpPr>
          <p:cNvPr id="201" name="Google Shape;201;p39"/>
          <p:cNvSpPr txBox="1">
            <a:spLocks noGrp="1"/>
          </p:cNvSpPr>
          <p:nvPr>
            <p:ph type="title" idx="2"/>
          </p:nvPr>
        </p:nvSpPr>
        <p:spPr>
          <a:xfrm>
            <a:off x="4870607" y="1743100"/>
            <a:ext cx="29175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DTC</a:t>
            </a:r>
            <a:endParaRPr sz="2400"/>
          </a:p>
        </p:txBody>
      </p:sp>
      <p:sp>
        <p:nvSpPr>
          <p:cNvPr id="202" name="Google Shape;202;p39"/>
          <p:cNvSpPr txBox="1">
            <a:spLocks noGrp="1"/>
          </p:cNvSpPr>
          <p:nvPr>
            <p:ph type="subTitle" idx="3"/>
          </p:nvPr>
        </p:nvSpPr>
        <p:spPr>
          <a:xfrm>
            <a:off x="4870607" y="2428000"/>
            <a:ext cx="2917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 where merchants sell their products or services directly to their customers</a:t>
            </a:r>
            <a:endParaRPr sz="2000"/>
          </a:p>
        </p:txBody>
      </p:sp>
      <p:cxnSp>
        <p:nvCxnSpPr>
          <p:cNvPr id="203" name="Google Shape;203;p39"/>
          <p:cNvCxnSpPr/>
          <p:nvPr/>
        </p:nvCxnSpPr>
        <p:spPr>
          <a:xfrm>
            <a:off x="2678713" y="22914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04" name="Google Shape;204;p39"/>
          <p:cNvCxnSpPr/>
          <p:nvPr/>
        </p:nvCxnSpPr>
        <p:spPr>
          <a:xfrm>
            <a:off x="6193438" y="22914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" name="Google Shape;205;p3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5"/>
          <p:cNvSpPr txBox="1">
            <a:spLocks noGrp="1"/>
          </p:cNvSpPr>
          <p:nvPr>
            <p:ph type="body" idx="1"/>
          </p:nvPr>
        </p:nvSpPr>
        <p:spPr>
          <a:xfrm>
            <a:off x="557500" y="886500"/>
            <a:ext cx="8194800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Successive data points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trends: average value changes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seasonality: a pattern repeats in the data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743" name="Google Shape;743;p75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Time Series?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744" name="Google Shape;744;p75"/>
          <p:cNvGrpSpPr/>
          <p:nvPr/>
        </p:nvGrpSpPr>
        <p:grpSpPr>
          <a:xfrm>
            <a:off x="1103025" y="2660875"/>
            <a:ext cx="7109700" cy="1990200"/>
            <a:chOff x="1103025" y="2660875"/>
            <a:chExt cx="7109700" cy="1990200"/>
          </a:xfrm>
        </p:grpSpPr>
        <p:cxnSp>
          <p:nvCxnSpPr>
            <p:cNvPr id="745" name="Google Shape;745;p75"/>
            <p:cNvCxnSpPr/>
            <p:nvPr/>
          </p:nvCxnSpPr>
          <p:spPr>
            <a:xfrm rot="10800000">
              <a:off x="1103025" y="2660875"/>
              <a:ext cx="0" cy="19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46" name="Google Shape;746;p75"/>
            <p:cNvCxnSpPr/>
            <p:nvPr/>
          </p:nvCxnSpPr>
          <p:spPr>
            <a:xfrm>
              <a:off x="1103025" y="4651075"/>
              <a:ext cx="710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7" name="Google Shape;747;p75"/>
          <p:cNvSpPr txBox="1"/>
          <p:nvPr/>
        </p:nvSpPr>
        <p:spPr>
          <a:xfrm>
            <a:off x="709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8" name="Google Shape;748;p75"/>
          <p:cNvSpPr txBox="1"/>
          <p:nvPr/>
        </p:nvSpPr>
        <p:spPr>
          <a:xfrm>
            <a:off x="39865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9" name="Google Shape;749;p75"/>
          <p:cNvSpPr txBox="1"/>
          <p:nvPr/>
        </p:nvSpPr>
        <p:spPr>
          <a:xfrm>
            <a:off x="7567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2018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750" name="Google Shape;750;p75"/>
          <p:cNvCxnSpPr/>
          <p:nvPr/>
        </p:nvCxnSpPr>
        <p:spPr>
          <a:xfrm>
            <a:off x="2589825" y="32610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1" name="Google Shape;751;p75"/>
          <p:cNvCxnSpPr/>
          <p:nvPr/>
        </p:nvCxnSpPr>
        <p:spPr>
          <a:xfrm flipH="1">
            <a:off x="4268525" y="2901450"/>
            <a:ext cx="2109900" cy="14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2" name="Google Shape;752;p75"/>
          <p:cNvCxnSpPr/>
          <p:nvPr/>
        </p:nvCxnSpPr>
        <p:spPr>
          <a:xfrm>
            <a:off x="6378625" y="29014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3" name="Google Shape;753;p75"/>
          <p:cNvCxnSpPr/>
          <p:nvPr/>
        </p:nvCxnSpPr>
        <p:spPr>
          <a:xfrm rot="10800000" flipH="1">
            <a:off x="1091050" y="3261000"/>
            <a:ext cx="1498800" cy="11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7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6"/>
          <p:cNvSpPr txBox="1">
            <a:spLocks noGrp="1"/>
          </p:cNvSpPr>
          <p:nvPr>
            <p:ph type="body" idx="1"/>
          </p:nvPr>
        </p:nvSpPr>
        <p:spPr>
          <a:xfrm>
            <a:off x="557500" y="886500"/>
            <a:ext cx="8194800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Successive data points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</a:t>
            </a:r>
            <a:r>
              <a:rPr lang="en" sz="1800">
                <a:solidFill>
                  <a:schemeClr val="accent4"/>
                </a:solidFill>
              </a:rPr>
              <a:t>trends</a:t>
            </a:r>
            <a:r>
              <a:rPr lang="en" sz="1800"/>
              <a:t>: average value changes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seasonality: a pattern repeats in the data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760" name="Google Shape;760;p76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Time Series?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761" name="Google Shape;761;p76"/>
          <p:cNvGrpSpPr/>
          <p:nvPr/>
        </p:nvGrpSpPr>
        <p:grpSpPr>
          <a:xfrm>
            <a:off x="1103025" y="2660875"/>
            <a:ext cx="7109700" cy="1990200"/>
            <a:chOff x="1103025" y="2660875"/>
            <a:chExt cx="7109700" cy="1990200"/>
          </a:xfrm>
        </p:grpSpPr>
        <p:cxnSp>
          <p:nvCxnSpPr>
            <p:cNvPr id="762" name="Google Shape;762;p76"/>
            <p:cNvCxnSpPr/>
            <p:nvPr/>
          </p:nvCxnSpPr>
          <p:spPr>
            <a:xfrm rot="10800000">
              <a:off x="1103025" y="2660875"/>
              <a:ext cx="0" cy="19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3" name="Google Shape;763;p76"/>
            <p:cNvCxnSpPr/>
            <p:nvPr/>
          </p:nvCxnSpPr>
          <p:spPr>
            <a:xfrm>
              <a:off x="1103025" y="4651075"/>
              <a:ext cx="710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64" name="Google Shape;764;p76"/>
          <p:cNvSpPr txBox="1"/>
          <p:nvPr/>
        </p:nvSpPr>
        <p:spPr>
          <a:xfrm>
            <a:off x="709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5" name="Google Shape;765;p76"/>
          <p:cNvSpPr txBox="1"/>
          <p:nvPr/>
        </p:nvSpPr>
        <p:spPr>
          <a:xfrm>
            <a:off x="39865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6" name="Google Shape;766;p76"/>
          <p:cNvSpPr txBox="1"/>
          <p:nvPr/>
        </p:nvSpPr>
        <p:spPr>
          <a:xfrm>
            <a:off x="7567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2018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767" name="Google Shape;767;p76"/>
          <p:cNvCxnSpPr/>
          <p:nvPr/>
        </p:nvCxnSpPr>
        <p:spPr>
          <a:xfrm>
            <a:off x="2589825" y="32610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8" name="Google Shape;768;p76"/>
          <p:cNvCxnSpPr/>
          <p:nvPr/>
        </p:nvCxnSpPr>
        <p:spPr>
          <a:xfrm flipH="1">
            <a:off x="4268525" y="2901450"/>
            <a:ext cx="2109900" cy="14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9" name="Google Shape;769;p76"/>
          <p:cNvCxnSpPr/>
          <p:nvPr/>
        </p:nvCxnSpPr>
        <p:spPr>
          <a:xfrm>
            <a:off x="6378625" y="29014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0" name="Google Shape;770;p76"/>
          <p:cNvCxnSpPr/>
          <p:nvPr/>
        </p:nvCxnSpPr>
        <p:spPr>
          <a:xfrm rot="10800000" flipH="1">
            <a:off x="1877300" y="3181375"/>
            <a:ext cx="5608500" cy="1062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1" name="Google Shape;771;p76"/>
          <p:cNvCxnSpPr/>
          <p:nvPr/>
        </p:nvCxnSpPr>
        <p:spPr>
          <a:xfrm rot="10800000" flipH="1">
            <a:off x="1091050" y="3261000"/>
            <a:ext cx="1498800" cy="11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7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7"/>
          <p:cNvSpPr txBox="1">
            <a:spLocks noGrp="1"/>
          </p:cNvSpPr>
          <p:nvPr>
            <p:ph type="body" idx="1"/>
          </p:nvPr>
        </p:nvSpPr>
        <p:spPr>
          <a:xfrm>
            <a:off x="557500" y="886500"/>
            <a:ext cx="8194800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Successive data points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</a:t>
            </a:r>
            <a:r>
              <a:rPr lang="en" sz="1800">
                <a:solidFill>
                  <a:schemeClr val="accent4"/>
                </a:solidFill>
              </a:rPr>
              <a:t>trends</a:t>
            </a:r>
            <a:r>
              <a:rPr lang="en" sz="1800"/>
              <a:t>: average value changes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</a:t>
            </a:r>
            <a:r>
              <a:rPr lang="en" sz="1800">
                <a:solidFill>
                  <a:srgbClr val="EA9999"/>
                </a:solidFill>
              </a:rPr>
              <a:t>seasonality</a:t>
            </a:r>
            <a:r>
              <a:rPr lang="en" sz="1800"/>
              <a:t>: a pattern repeats in the data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778" name="Google Shape;778;p77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Time Series?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779" name="Google Shape;779;p77"/>
          <p:cNvGrpSpPr/>
          <p:nvPr/>
        </p:nvGrpSpPr>
        <p:grpSpPr>
          <a:xfrm>
            <a:off x="1103025" y="2660875"/>
            <a:ext cx="7109700" cy="1990200"/>
            <a:chOff x="1103025" y="2660875"/>
            <a:chExt cx="7109700" cy="1990200"/>
          </a:xfrm>
        </p:grpSpPr>
        <p:cxnSp>
          <p:nvCxnSpPr>
            <p:cNvPr id="780" name="Google Shape;780;p77"/>
            <p:cNvCxnSpPr/>
            <p:nvPr/>
          </p:nvCxnSpPr>
          <p:spPr>
            <a:xfrm rot="10800000">
              <a:off x="1103025" y="2660875"/>
              <a:ext cx="0" cy="19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81" name="Google Shape;781;p77"/>
            <p:cNvCxnSpPr/>
            <p:nvPr/>
          </p:nvCxnSpPr>
          <p:spPr>
            <a:xfrm>
              <a:off x="1103025" y="4651075"/>
              <a:ext cx="710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82" name="Google Shape;782;p77"/>
          <p:cNvSpPr txBox="1"/>
          <p:nvPr/>
        </p:nvSpPr>
        <p:spPr>
          <a:xfrm>
            <a:off x="709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3" name="Google Shape;783;p77"/>
          <p:cNvSpPr txBox="1"/>
          <p:nvPr/>
        </p:nvSpPr>
        <p:spPr>
          <a:xfrm>
            <a:off x="39865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4" name="Google Shape;784;p77"/>
          <p:cNvSpPr txBox="1"/>
          <p:nvPr/>
        </p:nvSpPr>
        <p:spPr>
          <a:xfrm>
            <a:off x="7567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2018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785" name="Google Shape;785;p77"/>
          <p:cNvCxnSpPr/>
          <p:nvPr/>
        </p:nvCxnSpPr>
        <p:spPr>
          <a:xfrm rot="10800000" flipH="1">
            <a:off x="1091050" y="3261000"/>
            <a:ext cx="1498800" cy="11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6" name="Google Shape;786;p77"/>
          <p:cNvCxnSpPr/>
          <p:nvPr/>
        </p:nvCxnSpPr>
        <p:spPr>
          <a:xfrm>
            <a:off x="2589825" y="32610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p77"/>
          <p:cNvCxnSpPr/>
          <p:nvPr/>
        </p:nvCxnSpPr>
        <p:spPr>
          <a:xfrm flipH="1">
            <a:off x="4268525" y="2901450"/>
            <a:ext cx="2109900" cy="14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" name="Google Shape;788;p77"/>
          <p:cNvCxnSpPr/>
          <p:nvPr/>
        </p:nvCxnSpPr>
        <p:spPr>
          <a:xfrm>
            <a:off x="6378625" y="29014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p77"/>
          <p:cNvCxnSpPr/>
          <p:nvPr/>
        </p:nvCxnSpPr>
        <p:spPr>
          <a:xfrm rot="10800000" flipH="1">
            <a:off x="1877300" y="3181375"/>
            <a:ext cx="5608500" cy="1062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0" name="Google Shape;790;p77"/>
          <p:cNvSpPr/>
          <p:nvPr/>
        </p:nvSpPr>
        <p:spPr>
          <a:xfrm>
            <a:off x="1594600" y="2709625"/>
            <a:ext cx="3488950" cy="743350"/>
          </a:xfrm>
          <a:custGeom>
            <a:avLst/>
            <a:gdLst/>
            <a:ahLst/>
            <a:cxnLst/>
            <a:rect l="l" t="t" r="r" b="b"/>
            <a:pathLst>
              <a:path w="139558" h="29734" extrusionOk="0">
                <a:moveTo>
                  <a:pt x="0" y="29734"/>
                </a:moveTo>
                <a:cubicBezTo>
                  <a:pt x="6554" y="26217"/>
                  <a:pt x="25258" y="8873"/>
                  <a:pt x="39326" y="8633"/>
                </a:cubicBezTo>
                <a:cubicBezTo>
                  <a:pt x="53394" y="8393"/>
                  <a:pt x="67701" y="29734"/>
                  <a:pt x="84406" y="28295"/>
                </a:cubicBezTo>
                <a:cubicBezTo>
                  <a:pt x="101111" y="26856"/>
                  <a:pt x="130366" y="4716"/>
                  <a:pt x="139558" y="0"/>
                </a:cubicBezTo>
              </a:path>
            </a:pathLst>
          </a:custGeom>
          <a:noFill/>
          <a:ln w="9525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91" name="Google Shape;791;p7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Time Series Forecast Findings</a:t>
            </a:r>
            <a:endParaRPr sz="3600"/>
          </a:p>
        </p:txBody>
      </p:sp>
      <p:sp>
        <p:nvSpPr>
          <p:cNvPr id="797" name="Google Shape;797;p7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798" name="Google Shape;798;p78"/>
          <p:cNvGraphicFramePr/>
          <p:nvPr/>
        </p:nvGraphicFramePr>
        <p:xfrm>
          <a:off x="416950" y="69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{4D163E78-2D27-4BE2-8BA0-C30ACD02BDB0}</a:tableStyleId>
              </a:tblPr>
              <a:tblGrid>
                <a:gridCol w="315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Forecast Method: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Shorter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Longer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Without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1.74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without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manual</a:t>
                      </a: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autocorrelation</a:t>
                      </a: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1.24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 auto</a:t>
                      </a: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autocorrelation</a:t>
                      </a: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99" name="Google Shape;799;p78"/>
          <p:cNvSpPr txBox="1"/>
          <p:nvPr/>
        </p:nvSpPr>
        <p:spPr>
          <a:xfrm>
            <a:off x="372150" y="2869200"/>
            <a:ext cx="81408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aseline="30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1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 Autocorrelation: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relation between a past and present value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aseline="30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2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 Manual/auto: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model can be configured manually by us or automatically by the 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analytics software</a:t>
            </a:r>
            <a:b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 GOAL: Forecast three months ahead</a:t>
            </a:r>
            <a:r>
              <a:rPr lang="en" sz="2000">
                <a:solidFill>
                  <a:srgbClr val="FFFB69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>
              <a:solidFill>
                <a:srgbClr val="FFFB69"/>
              </a:solidFill>
              <a:highlight>
                <a:srgbClr val="FFFF0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Shorter data = UCI (~1 year). Longer data = Olist (~2 years)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Time Series Forecast Findings</a:t>
            </a:r>
            <a:endParaRPr sz="3600"/>
          </a:p>
        </p:txBody>
      </p:sp>
      <p:sp>
        <p:nvSpPr>
          <p:cNvPr id="805" name="Google Shape;805;p7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06" name="Google Shape;806;p79"/>
          <p:cNvGraphicFramePr/>
          <p:nvPr/>
        </p:nvGraphicFramePr>
        <p:xfrm>
          <a:off x="416950" y="699675"/>
          <a:ext cx="8096075" cy="2128520"/>
        </p:xfrm>
        <a:graphic>
          <a:graphicData uri="http://schemas.openxmlformats.org/drawingml/2006/table">
            <a:tbl>
              <a:tblPr>
                <a:noFill/>
                <a:tableStyleId>{4D163E78-2D27-4BE2-8BA0-C30ACD02BDB0}</a:tableStyleId>
              </a:tblPr>
              <a:tblGrid>
                <a:gridCol w="315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Forecast Method: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Shorter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Longer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Without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1.74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without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 manual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1.24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</a:t>
                      </a: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</a:t>
                      </a:r>
                      <a:endParaRPr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07" name="Google Shape;807;p79"/>
          <p:cNvSpPr txBox="1"/>
          <p:nvPr/>
        </p:nvSpPr>
        <p:spPr>
          <a:xfrm>
            <a:off x="372150" y="2869200"/>
            <a:ext cx="81408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on longer data (~2 years, right) gives us </a:t>
            </a: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more accurate results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than shorter data (~1 year, left)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79"/>
          <p:cNvSpPr/>
          <p:nvPr/>
        </p:nvSpPr>
        <p:spPr>
          <a:xfrm>
            <a:off x="5826900" y="1005627"/>
            <a:ext cx="587500" cy="241275"/>
          </a:xfrm>
          <a:custGeom>
            <a:avLst/>
            <a:gdLst/>
            <a:ahLst/>
            <a:cxnLst/>
            <a:rect l="l" t="t" r="r" b="b"/>
            <a:pathLst>
              <a:path w="23500" h="9651" extrusionOk="0">
                <a:moveTo>
                  <a:pt x="0" y="9651"/>
                </a:moveTo>
                <a:cubicBezTo>
                  <a:pt x="1998" y="8053"/>
                  <a:pt x="8073" y="300"/>
                  <a:pt x="11990" y="60"/>
                </a:cubicBezTo>
                <a:cubicBezTo>
                  <a:pt x="15907" y="-180"/>
                  <a:pt x="21582" y="6854"/>
                  <a:pt x="23500" y="82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09" name="Google Shape;809;p79"/>
          <p:cNvSpPr/>
          <p:nvPr/>
        </p:nvSpPr>
        <p:spPr>
          <a:xfrm>
            <a:off x="5826900" y="1386627"/>
            <a:ext cx="587500" cy="241275"/>
          </a:xfrm>
          <a:custGeom>
            <a:avLst/>
            <a:gdLst/>
            <a:ahLst/>
            <a:cxnLst/>
            <a:rect l="l" t="t" r="r" b="b"/>
            <a:pathLst>
              <a:path w="23500" h="9651" extrusionOk="0">
                <a:moveTo>
                  <a:pt x="0" y="9651"/>
                </a:moveTo>
                <a:cubicBezTo>
                  <a:pt x="1998" y="8053"/>
                  <a:pt x="8073" y="300"/>
                  <a:pt x="11990" y="60"/>
                </a:cubicBezTo>
                <a:cubicBezTo>
                  <a:pt x="15907" y="-180"/>
                  <a:pt x="21582" y="6854"/>
                  <a:pt x="23500" y="82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10" name="Google Shape;810;p79"/>
          <p:cNvSpPr/>
          <p:nvPr/>
        </p:nvSpPr>
        <p:spPr>
          <a:xfrm>
            <a:off x="5826900" y="1843827"/>
            <a:ext cx="587500" cy="241275"/>
          </a:xfrm>
          <a:custGeom>
            <a:avLst/>
            <a:gdLst/>
            <a:ahLst/>
            <a:cxnLst/>
            <a:rect l="l" t="t" r="r" b="b"/>
            <a:pathLst>
              <a:path w="23500" h="9651" extrusionOk="0">
                <a:moveTo>
                  <a:pt x="0" y="9651"/>
                </a:moveTo>
                <a:cubicBezTo>
                  <a:pt x="1998" y="8053"/>
                  <a:pt x="8073" y="300"/>
                  <a:pt x="11990" y="60"/>
                </a:cubicBezTo>
                <a:cubicBezTo>
                  <a:pt x="15907" y="-180"/>
                  <a:pt x="21582" y="6854"/>
                  <a:pt x="23500" y="82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11" name="Google Shape;811;p79"/>
          <p:cNvSpPr/>
          <p:nvPr/>
        </p:nvSpPr>
        <p:spPr>
          <a:xfrm>
            <a:off x="5826900" y="2377227"/>
            <a:ext cx="587500" cy="241275"/>
          </a:xfrm>
          <a:custGeom>
            <a:avLst/>
            <a:gdLst/>
            <a:ahLst/>
            <a:cxnLst/>
            <a:rect l="l" t="t" r="r" b="b"/>
            <a:pathLst>
              <a:path w="23500" h="9651" extrusionOk="0">
                <a:moveTo>
                  <a:pt x="0" y="9651"/>
                </a:moveTo>
                <a:cubicBezTo>
                  <a:pt x="1998" y="8053"/>
                  <a:pt x="8073" y="300"/>
                  <a:pt x="11990" y="60"/>
                </a:cubicBezTo>
                <a:cubicBezTo>
                  <a:pt x="15907" y="-180"/>
                  <a:pt x="21582" y="6854"/>
                  <a:pt x="23500" y="82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Time Series Forecast Findings</a:t>
            </a:r>
            <a:endParaRPr sz="3600"/>
          </a:p>
        </p:txBody>
      </p:sp>
      <p:sp>
        <p:nvSpPr>
          <p:cNvPr id="817" name="Google Shape;817;p8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18" name="Google Shape;818;p80"/>
          <p:cNvGraphicFramePr/>
          <p:nvPr/>
        </p:nvGraphicFramePr>
        <p:xfrm>
          <a:off x="416950" y="699675"/>
          <a:ext cx="8096075" cy="2128520"/>
        </p:xfrm>
        <a:graphic>
          <a:graphicData uri="http://schemas.openxmlformats.org/drawingml/2006/table">
            <a:tbl>
              <a:tblPr>
                <a:noFill/>
                <a:tableStyleId>{4D163E78-2D27-4BE2-8BA0-C30ACD02BDB0}</a:tableStyleId>
              </a:tblPr>
              <a:tblGrid>
                <a:gridCol w="315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Forecast Method: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Shorter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Longer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Without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1.74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without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 manual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1.24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B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B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</a:t>
                      </a: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</a:t>
                      </a:r>
                      <a:endParaRPr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B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19" name="Google Shape;819;p80"/>
          <p:cNvSpPr txBox="1"/>
          <p:nvPr/>
        </p:nvSpPr>
        <p:spPr>
          <a:xfrm>
            <a:off x="372150" y="2869200"/>
            <a:ext cx="8140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on longer data (~2 years, right) gives us more accurate results than shorter data (~1 year, left)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with trend using </a:t>
            </a:r>
            <a:r>
              <a:rPr lang="en" sz="1500">
                <a:solidFill>
                  <a:srgbClr val="202124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manual autocorrelation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gives the best results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Time Series Forecast Findings</a:t>
            </a:r>
            <a:endParaRPr sz="3600"/>
          </a:p>
        </p:txBody>
      </p:sp>
      <p:sp>
        <p:nvSpPr>
          <p:cNvPr id="825" name="Google Shape;825;p8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26" name="Google Shape;826;p81"/>
          <p:cNvGraphicFramePr/>
          <p:nvPr/>
        </p:nvGraphicFramePr>
        <p:xfrm>
          <a:off x="416950" y="699675"/>
          <a:ext cx="8096075" cy="2128520"/>
        </p:xfrm>
        <a:graphic>
          <a:graphicData uri="http://schemas.openxmlformats.org/drawingml/2006/table">
            <a:tbl>
              <a:tblPr>
                <a:noFill/>
                <a:tableStyleId>{4D163E78-2D27-4BE2-8BA0-C30ACD02BDB0}</a:tableStyleId>
              </a:tblPr>
              <a:tblGrid>
                <a:gridCol w="315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Forecast Method: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Shorter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Longer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Without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1.74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without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 manual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1.24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</a:t>
                      </a: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</a:t>
                      </a:r>
                      <a:endParaRPr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27" name="Google Shape;827;p81"/>
          <p:cNvSpPr txBox="1"/>
          <p:nvPr/>
        </p:nvSpPr>
        <p:spPr>
          <a:xfrm>
            <a:off x="372150" y="2869200"/>
            <a:ext cx="81408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on longer data (~2 years, right) gives us more accurate results than shorter data (~1 year, left)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with trend using manual autocorrelation gives the best results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with </a:t>
            </a: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trend and seasonality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may be </a:t>
            </a: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difficult to run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as it fails on data too short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2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CLV for…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833" name="Google Shape;833;p82"/>
          <p:cNvCxnSpPr/>
          <p:nvPr/>
        </p:nvCxnSpPr>
        <p:spPr>
          <a:xfrm>
            <a:off x="4267200" y="1150975"/>
            <a:ext cx="0" cy="3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4" name="Google Shape;834;p82"/>
          <p:cNvSpPr txBox="1"/>
          <p:nvPr/>
        </p:nvSpPr>
        <p:spPr>
          <a:xfrm>
            <a:off x="-76200" y="1198950"/>
            <a:ext cx="457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Time Series</a:t>
            </a:r>
            <a:endParaRPr/>
          </a:p>
        </p:txBody>
      </p:sp>
      <p:sp>
        <p:nvSpPr>
          <p:cNvPr id="835" name="Google Shape;835;p82"/>
          <p:cNvSpPr txBox="1"/>
          <p:nvPr/>
        </p:nvSpPr>
        <p:spPr>
          <a:xfrm>
            <a:off x="4419600" y="1198950"/>
            <a:ext cx="457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</a:t>
            </a:r>
            <a:endParaRPr/>
          </a:p>
        </p:txBody>
      </p:sp>
      <p:sp>
        <p:nvSpPr>
          <p:cNvPr id="836" name="Google Shape;836;p82"/>
          <p:cNvSpPr txBox="1"/>
          <p:nvPr/>
        </p:nvSpPr>
        <p:spPr>
          <a:xfrm>
            <a:off x="108375" y="1993975"/>
            <a:ext cx="4255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An overall measure for a single time frame (month)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Compare over time frames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7" name="Google Shape;837;p82"/>
          <p:cNvSpPr txBox="1"/>
          <p:nvPr/>
        </p:nvSpPr>
        <p:spPr>
          <a:xfrm>
            <a:off x="4680375" y="1993975"/>
            <a:ext cx="4255800" cy="21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A measure tagged to each customer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Compare between customers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Has additional step of clustering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8" name="Google Shape;838;p8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3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CLV for Machine Learning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44" name="Google Shape;844;p83"/>
          <p:cNvPicPr preferRelativeResize="0"/>
          <p:nvPr/>
        </p:nvPicPr>
        <p:blipFill rotWithShape="1">
          <a:blip r:embed="rId3">
            <a:alphaModFix/>
          </a:blip>
          <a:srcRect t="8105"/>
          <a:stretch/>
        </p:blipFill>
        <p:spPr>
          <a:xfrm>
            <a:off x="3979700" y="937600"/>
            <a:ext cx="4919175" cy="3854099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83"/>
          <p:cNvSpPr txBox="1">
            <a:spLocks noGrp="1"/>
          </p:cNvSpPr>
          <p:nvPr>
            <p:ph type="body" idx="4294967295"/>
          </p:nvPr>
        </p:nvSpPr>
        <p:spPr>
          <a:xfrm>
            <a:off x="293925" y="926400"/>
            <a:ext cx="3565500" cy="3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Different methods of clustering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Lower error rate method was chosen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Segregated customers into “Low”, “Medium” and “High” CLV clusters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6" name="Google Shape;846;p8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4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Random Forest?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852" name="Google Shape;852;p84"/>
          <p:cNvGrpSpPr/>
          <p:nvPr/>
        </p:nvGrpSpPr>
        <p:grpSpPr>
          <a:xfrm>
            <a:off x="171323" y="1761121"/>
            <a:ext cx="4918940" cy="1940479"/>
            <a:chOff x="171323" y="1989721"/>
            <a:chExt cx="4918940" cy="1940479"/>
          </a:xfrm>
        </p:grpSpPr>
        <p:grpSp>
          <p:nvGrpSpPr>
            <p:cNvPr id="853" name="Google Shape;853;p84"/>
            <p:cNvGrpSpPr/>
            <p:nvPr/>
          </p:nvGrpSpPr>
          <p:grpSpPr>
            <a:xfrm>
              <a:off x="171323" y="2139360"/>
              <a:ext cx="4711827" cy="1790841"/>
              <a:chOff x="1432227" y="1782975"/>
              <a:chExt cx="6447491" cy="2450522"/>
            </a:xfrm>
          </p:grpSpPr>
          <p:sp>
            <p:nvSpPr>
              <p:cNvPr id="854" name="Google Shape;854;p84"/>
              <p:cNvSpPr/>
              <p:nvPr/>
            </p:nvSpPr>
            <p:spPr>
              <a:xfrm>
                <a:off x="2754775" y="1782975"/>
                <a:ext cx="3863400" cy="3426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latin typeface="Montserrat"/>
                    <a:ea typeface="Montserrat"/>
                    <a:cs typeface="Montserrat"/>
                    <a:sym typeface="Montserrat"/>
                  </a:rPr>
                  <a:t>Is customer from Singapore?</a:t>
                </a:r>
                <a:endParaRPr sz="11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55" name="Google Shape;855;p84"/>
              <p:cNvSpPr/>
              <p:nvPr/>
            </p:nvSpPr>
            <p:spPr>
              <a:xfrm>
                <a:off x="1576275" y="2720275"/>
                <a:ext cx="2292000" cy="3426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latin typeface="Montserrat"/>
                    <a:ea typeface="Montserrat"/>
                    <a:cs typeface="Montserrat"/>
                    <a:sym typeface="Montserrat"/>
                  </a:rPr>
                  <a:t>Is it Monday today?</a:t>
                </a:r>
                <a:endParaRPr sz="9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56" name="Google Shape;856;p84"/>
              <p:cNvSpPr/>
              <p:nvPr/>
            </p:nvSpPr>
            <p:spPr>
              <a:xfrm>
                <a:off x="4435719" y="2720188"/>
                <a:ext cx="3444000" cy="3426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latin typeface="Montserrat"/>
                    <a:ea typeface="Montserrat"/>
                    <a:cs typeface="Montserrat"/>
                    <a:sym typeface="Montserrat"/>
                  </a:rPr>
                  <a:t>How many products did they buy?</a:t>
                </a:r>
                <a:endParaRPr sz="10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57" name="Google Shape;857;p84"/>
              <p:cNvCxnSpPr>
                <a:stCxn id="854" idx="2"/>
                <a:endCxn id="855" idx="0"/>
              </p:cNvCxnSpPr>
              <p:nvPr/>
            </p:nvCxnSpPr>
            <p:spPr>
              <a:xfrm flipH="1">
                <a:off x="2722375" y="2125575"/>
                <a:ext cx="1964100" cy="5946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58" name="Google Shape;858;p84"/>
              <p:cNvCxnSpPr>
                <a:stCxn id="854" idx="2"/>
                <a:endCxn id="856" idx="0"/>
              </p:cNvCxnSpPr>
              <p:nvPr/>
            </p:nvCxnSpPr>
            <p:spPr>
              <a:xfrm>
                <a:off x="4686475" y="2125575"/>
                <a:ext cx="1471200" cy="5946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59" name="Google Shape;859;p84"/>
              <p:cNvSpPr txBox="1"/>
              <p:nvPr/>
            </p:nvSpPr>
            <p:spPr>
              <a:xfrm>
                <a:off x="2798575" y="2137694"/>
                <a:ext cx="947100" cy="52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Yes</a:t>
                </a:r>
                <a:endParaRPr sz="13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0" name="Google Shape;860;p84"/>
              <p:cNvSpPr txBox="1"/>
              <p:nvPr/>
            </p:nvSpPr>
            <p:spPr>
              <a:xfrm>
                <a:off x="6073500" y="2180988"/>
                <a:ext cx="947100" cy="50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No</a:t>
                </a:r>
                <a:endParaRPr sz="12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61" name="Google Shape;861;p84"/>
              <p:cNvCxnSpPr>
                <a:stCxn id="855" idx="2"/>
                <a:endCxn id="862" idx="0"/>
              </p:cNvCxnSpPr>
              <p:nvPr/>
            </p:nvCxnSpPr>
            <p:spPr>
              <a:xfrm flipH="1">
                <a:off x="1986975" y="3062875"/>
                <a:ext cx="735300" cy="684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63" name="Google Shape;863;p84"/>
              <p:cNvSpPr txBox="1"/>
              <p:nvPr/>
            </p:nvSpPr>
            <p:spPr>
              <a:xfrm>
                <a:off x="1623883" y="3025565"/>
                <a:ext cx="947100" cy="50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Yes</a:t>
                </a:r>
                <a:endParaRPr sz="12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2" name="Google Shape;862;p84"/>
              <p:cNvSpPr/>
              <p:nvPr/>
            </p:nvSpPr>
            <p:spPr>
              <a:xfrm>
                <a:off x="1432227" y="3747897"/>
                <a:ext cx="1109700" cy="342600"/>
              </a:xfrm>
              <a:prstGeom prst="rect">
                <a:avLst/>
              </a:prstGeom>
              <a:solidFill>
                <a:srgbClr val="FFFB6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latin typeface="Montserrat"/>
                    <a:ea typeface="Montserrat"/>
                    <a:cs typeface="Montserrat"/>
                    <a:sym typeface="Montserrat"/>
                  </a:rPr>
                  <a:t>High CLV</a:t>
                </a:r>
                <a:endParaRPr sz="9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64" name="Google Shape;864;p84"/>
              <p:cNvCxnSpPr>
                <a:stCxn id="855" idx="2"/>
                <a:endCxn id="865" idx="0"/>
              </p:cNvCxnSpPr>
              <p:nvPr/>
            </p:nvCxnSpPr>
            <p:spPr>
              <a:xfrm>
                <a:off x="2722275" y="3062875"/>
                <a:ext cx="551400" cy="684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65" name="Google Shape;865;p84"/>
              <p:cNvSpPr/>
              <p:nvPr/>
            </p:nvSpPr>
            <p:spPr>
              <a:xfrm>
                <a:off x="2762142" y="3747897"/>
                <a:ext cx="1023300" cy="342600"/>
              </a:xfrm>
              <a:prstGeom prst="rect">
                <a:avLst/>
              </a:prstGeom>
              <a:solidFill>
                <a:srgbClr val="FFFB6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latin typeface="Montserrat"/>
                    <a:ea typeface="Montserrat"/>
                    <a:cs typeface="Montserrat"/>
                    <a:sym typeface="Montserrat"/>
                  </a:rPr>
                  <a:t>Avg CLV</a:t>
                </a:r>
                <a:endParaRPr sz="10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6" name="Google Shape;866;p84"/>
              <p:cNvSpPr txBox="1"/>
              <p:nvPr/>
            </p:nvSpPr>
            <p:spPr>
              <a:xfrm>
                <a:off x="3180527" y="3033341"/>
                <a:ext cx="947100" cy="52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No</a:t>
                </a:r>
                <a:endParaRPr sz="13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67" name="Google Shape;867;p84"/>
              <p:cNvCxnSpPr>
                <a:stCxn id="856" idx="2"/>
                <a:endCxn id="868" idx="0"/>
              </p:cNvCxnSpPr>
              <p:nvPr/>
            </p:nvCxnSpPr>
            <p:spPr>
              <a:xfrm>
                <a:off x="6157719" y="3062788"/>
                <a:ext cx="811500" cy="6852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68" name="Google Shape;868;p84"/>
              <p:cNvSpPr/>
              <p:nvPr/>
            </p:nvSpPr>
            <p:spPr>
              <a:xfrm>
                <a:off x="6414406" y="3747897"/>
                <a:ext cx="1109700" cy="342600"/>
              </a:xfrm>
              <a:prstGeom prst="rect">
                <a:avLst/>
              </a:prstGeom>
              <a:solidFill>
                <a:srgbClr val="FFFB6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latin typeface="Montserrat"/>
                    <a:ea typeface="Montserrat"/>
                    <a:cs typeface="Montserrat"/>
                    <a:sym typeface="Montserrat"/>
                  </a:rPr>
                  <a:t>Low CLV</a:t>
                </a:r>
                <a:endParaRPr sz="9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9" name="Google Shape;869;p84"/>
              <p:cNvSpPr txBox="1"/>
              <p:nvPr/>
            </p:nvSpPr>
            <p:spPr>
              <a:xfrm>
                <a:off x="6733236" y="3133121"/>
                <a:ext cx="9471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</a:t>
                </a:r>
                <a:endParaRPr sz="11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70" name="Google Shape;870;p84"/>
              <p:cNvCxnSpPr>
                <a:stCxn id="856" idx="2"/>
              </p:cNvCxnSpPr>
              <p:nvPr/>
            </p:nvCxnSpPr>
            <p:spPr>
              <a:xfrm flipH="1">
                <a:off x="5205219" y="3062788"/>
                <a:ext cx="952500" cy="858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71" name="Google Shape;871;p84"/>
              <p:cNvSpPr txBox="1"/>
              <p:nvPr/>
            </p:nvSpPr>
            <p:spPr>
              <a:xfrm>
                <a:off x="5175241" y="3163139"/>
                <a:ext cx="9471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&gt;1</a:t>
                </a:r>
                <a:endParaRPr sz="11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2" name="Google Shape;872;p84"/>
              <p:cNvSpPr txBox="1"/>
              <p:nvPr/>
            </p:nvSpPr>
            <p:spPr>
              <a:xfrm>
                <a:off x="4746247" y="3643697"/>
                <a:ext cx="947100" cy="58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…</a:t>
                </a:r>
                <a:endParaRPr sz="16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873" name="Google Shape;873;p84"/>
            <p:cNvGrpSpPr/>
            <p:nvPr/>
          </p:nvGrpSpPr>
          <p:grpSpPr>
            <a:xfrm>
              <a:off x="4601445" y="1989721"/>
              <a:ext cx="488819" cy="679595"/>
              <a:chOff x="3910637" y="3352690"/>
              <a:chExt cx="256800" cy="357024"/>
            </a:xfrm>
          </p:grpSpPr>
          <p:sp>
            <p:nvSpPr>
              <p:cNvPr id="874" name="Google Shape;874;p84"/>
              <p:cNvSpPr/>
              <p:nvPr/>
            </p:nvSpPr>
            <p:spPr>
              <a:xfrm>
                <a:off x="3910637" y="3352690"/>
                <a:ext cx="256800" cy="357024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1157" extrusionOk="0">
                    <a:moveTo>
                      <a:pt x="4001" y="310"/>
                    </a:moveTo>
                    <a:cubicBezTo>
                      <a:pt x="4596" y="310"/>
                      <a:pt x="5144" y="608"/>
                      <a:pt x="5477" y="1120"/>
                    </a:cubicBezTo>
                    <a:cubicBezTo>
                      <a:pt x="5501" y="1155"/>
                      <a:pt x="5560" y="1191"/>
                      <a:pt x="5608" y="1191"/>
                    </a:cubicBezTo>
                    <a:lnTo>
                      <a:pt x="5656" y="1191"/>
                    </a:lnTo>
                    <a:cubicBezTo>
                      <a:pt x="6668" y="1191"/>
                      <a:pt x="7501" y="2025"/>
                      <a:pt x="7501" y="3037"/>
                    </a:cubicBezTo>
                    <a:cubicBezTo>
                      <a:pt x="7501" y="3346"/>
                      <a:pt x="7418" y="3656"/>
                      <a:pt x="7263" y="3930"/>
                    </a:cubicBezTo>
                    <a:lnTo>
                      <a:pt x="7215" y="3882"/>
                    </a:lnTo>
                    <a:cubicBezTo>
                      <a:pt x="7186" y="3852"/>
                      <a:pt x="7144" y="3837"/>
                      <a:pt x="7101" y="3837"/>
                    </a:cubicBezTo>
                    <a:cubicBezTo>
                      <a:pt x="7058" y="3837"/>
                      <a:pt x="7013" y="3852"/>
                      <a:pt x="6977" y="3882"/>
                    </a:cubicBezTo>
                    <a:cubicBezTo>
                      <a:pt x="6918" y="3942"/>
                      <a:pt x="6918" y="4049"/>
                      <a:pt x="6977" y="4120"/>
                    </a:cubicBezTo>
                    <a:cubicBezTo>
                      <a:pt x="7418" y="4549"/>
                      <a:pt x="7656" y="5132"/>
                      <a:pt x="7656" y="5763"/>
                    </a:cubicBezTo>
                    <a:cubicBezTo>
                      <a:pt x="7692" y="7025"/>
                      <a:pt x="6668" y="8049"/>
                      <a:pt x="5418" y="8049"/>
                    </a:cubicBezTo>
                    <a:cubicBezTo>
                      <a:pt x="5179" y="8049"/>
                      <a:pt x="4953" y="8025"/>
                      <a:pt x="4727" y="7942"/>
                    </a:cubicBezTo>
                    <a:lnTo>
                      <a:pt x="4715" y="7513"/>
                    </a:lnTo>
                    <a:cubicBezTo>
                      <a:pt x="4763" y="7490"/>
                      <a:pt x="4810" y="7442"/>
                      <a:pt x="4834" y="7394"/>
                    </a:cubicBezTo>
                    <a:cubicBezTo>
                      <a:pt x="4894" y="7335"/>
                      <a:pt x="4894" y="7228"/>
                      <a:pt x="4834" y="7156"/>
                    </a:cubicBezTo>
                    <a:cubicBezTo>
                      <a:pt x="4804" y="7126"/>
                      <a:pt x="4763" y="7112"/>
                      <a:pt x="4720" y="7112"/>
                    </a:cubicBezTo>
                    <a:cubicBezTo>
                      <a:pt x="4676" y="7112"/>
                      <a:pt x="4632" y="7126"/>
                      <a:pt x="4596" y="7156"/>
                    </a:cubicBezTo>
                    <a:cubicBezTo>
                      <a:pt x="4382" y="7371"/>
                      <a:pt x="4120" y="7466"/>
                      <a:pt x="3834" y="7466"/>
                    </a:cubicBezTo>
                    <a:cubicBezTo>
                      <a:pt x="3667" y="7466"/>
                      <a:pt x="3524" y="7442"/>
                      <a:pt x="3370" y="7371"/>
                    </a:cubicBezTo>
                    <a:cubicBezTo>
                      <a:pt x="3350" y="7357"/>
                      <a:pt x="3327" y="7351"/>
                      <a:pt x="3304" y="7351"/>
                    </a:cubicBezTo>
                    <a:cubicBezTo>
                      <a:pt x="3244" y="7351"/>
                      <a:pt x="3181" y="7390"/>
                      <a:pt x="3155" y="7442"/>
                    </a:cubicBezTo>
                    <a:cubicBezTo>
                      <a:pt x="3108" y="7513"/>
                      <a:pt x="3155" y="7621"/>
                      <a:pt x="3227" y="7668"/>
                    </a:cubicBezTo>
                    <a:cubicBezTo>
                      <a:pt x="3358" y="7728"/>
                      <a:pt x="3489" y="7763"/>
                      <a:pt x="3644" y="7787"/>
                    </a:cubicBezTo>
                    <a:lnTo>
                      <a:pt x="3608" y="8347"/>
                    </a:lnTo>
                    <a:cubicBezTo>
                      <a:pt x="3513" y="8359"/>
                      <a:pt x="3405" y="8359"/>
                      <a:pt x="3298" y="8359"/>
                    </a:cubicBezTo>
                    <a:cubicBezTo>
                      <a:pt x="2036" y="8359"/>
                      <a:pt x="1024" y="7335"/>
                      <a:pt x="1024" y="6085"/>
                    </a:cubicBezTo>
                    <a:cubicBezTo>
                      <a:pt x="1024" y="6013"/>
                      <a:pt x="1024" y="5942"/>
                      <a:pt x="1036" y="5858"/>
                    </a:cubicBezTo>
                    <a:cubicBezTo>
                      <a:pt x="1036" y="5823"/>
                      <a:pt x="1024" y="5775"/>
                      <a:pt x="988" y="5739"/>
                    </a:cubicBezTo>
                    <a:cubicBezTo>
                      <a:pt x="560" y="5251"/>
                      <a:pt x="322" y="4644"/>
                      <a:pt x="322" y="3989"/>
                    </a:cubicBezTo>
                    <a:cubicBezTo>
                      <a:pt x="322" y="2906"/>
                      <a:pt x="988" y="1929"/>
                      <a:pt x="1989" y="1548"/>
                    </a:cubicBezTo>
                    <a:lnTo>
                      <a:pt x="1989" y="1548"/>
                    </a:lnTo>
                    <a:cubicBezTo>
                      <a:pt x="1965" y="1656"/>
                      <a:pt x="1941" y="1775"/>
                      <a:pt x="1929" y="1870"/>
                    </a:cubicBezTo>
                    <a:cubicBezTo>
                      <a:pt x="1917" y="1965"/>
                      <a:pt x="1989" y="2037"/>
                      <a:pt x="2084" y="2048"/>
                    </a:cubicBezTo>
                    <a:lnTo>
                      <a:pt x="2096" y="2048"/>
                    </a:lnTo>
                    <a:cubicBezTo>
                      <a:pt x="2179" y="2048"/>
                      <a:pt x="2239" y="1989"/>
                      <a:pt x="2262" y="1906"/>
                    </a:cubicBezTo>
                    <a:cubicBezTo>
                      <a:pt x="2274" y="1715"/>
                      <a:pt x="2322" y="1536"/>
                      <a:pt x="2393" y="1370"/>
                    </a:cubicBezTo>
                    <a:lnTo>
                      <a:pt x="2393" y="1358"/>
                    </a:lnTo>
                    <a:cubicBezTo>
                      <a:pt x="2679" y="715"/>
                      <a:pt x="3298" y="310"/>
                      <a:pt x="4001" y="310"/>
                    </a:cubicBezTo>
                    <a:close/>
                    <a:moveTo>
                      <a:pt x="4394" y="7704"/>
                    </a:moveTo>
                    <a:lnTo>
                      <a:pt x="4536" y="10847"/>
                    </a:lnTo>
                    <a:lnTo>
                      <a:pt x="3834" y="10847"/>
                    </a:lnTo>
                    <a:lnTo>
                      <a:pt x="3989" y="7811"/>
                    </a:lnTo>
                    <a:cubicBezTo>
                      <a:pt x="4120" y="7799"/>
                      <a:pt x="4251" y="7763"/>
                      <a:pt x="4394" y="7704"/>
                    </a:cubicBezTo>
                    <a:close/>
                    <a:moveTo>
                      <a:pt x="4013" y="1"/>
                    </a:moveTo>
                    <a:cubicBezTo>
                      <a:pt x="3215" y="1"/>
                      <a:pt x="2501" y="465"/>
                      <a:pt x="2143" y="1155"/>
                    </a:cubicBezTo>
                    <a:cubicBezTo>
                      <a:pt x="881" y="1536"/>
                      <a:pt x="0" y="2679"/>
                      <a:pt x="0" y="4001"/>
                    </a:cubicBezTo>
                    <a:cubicBezTo>
                      <a:pt x="0" y="4704"/>
                      <a:pt x="250" y="5382"/>
                      <a:pt x="703" y="5918"/>
                    </a:cubicBezTo>
                    <a:lnTo>
                      <a:pt x="703" y="6097"/>
                    </a:lnTo>
                    <a:cubicBezTo>
                      <a:pt x="703" y="7549"/>
                      <a:pt x="1869" y="8704"/>
                      <a:pt x="3298" y="8704"/>
                    </a:cubicBezTo>
                    <a:cubicBezTo>
                      <a:pt x="3405" y="8704"/>
                      <a:pt x="3501" y="8704"/>
                      <a:pt x="3596" y="8692"/>
                    </a:cubicBezTo>
                    <a:lnTo>
                      <a:pt x="3596" y="8692"/>
                    </a:lnTo>
                    <a:lnTo>
                      <a:pt x="3501" y="10835"/>
                    </a:lnTo>
                    <a:lnTo>
                      <a:pt x="3298" y="10835"/>
                    </a:lnTo>
                    <a:cubicBezTo>
                      <a:pt x="3215" y="10835"/>
                      <a:pt x="3143" y="10907"/>
                      <a:pt x="3143" y="11002"/>
                    </a:cubicBezTo>
                    <a:cubicBezTo>
                      <a:pt x="3143" y="11085"/>
                      <a:pt x="3215" y="11157"/>
                      <a:pt x="3298" y="11157"/>
                    </a:cubicBezTo>
                    <a:lnTo>
                      <a:pt x="5048" y="11157"/>
                    </a:lnTo>
                    <a:cubicBezTo>
                      <a:pt x="5132" y="11157"/>
                      <a:pt x="5203" y="11085"/>
                      <a:pt x="5203" y="11002"/>
                    </a:cubicBezTo>
                    <a:cubicBezTo>
                      <a:pt x="5203" y="10907"/>
                      <a:pt x="5132" y="10835"/>
                      <a:pt x="5048" y="10835"/>
                    </a:cubicBezTo>
                    <a:lnTo>
                      <a:pt x="4846" y="10835"/>
                    </a:lnTo>
                    <a:lnTo>
                      <a:pt x="4715" y="8275"/>
                    </a:lnTo>
                    <a:lnTo>
                      <a:pt x="4715" y="8275"/>
                    </a:lnTo>
                    <a:cubicBezTo>
                      <a:pt x="4941" y="8335"/>
                      <a:pt x="5168" y="8359"/>
                      <a:pt x="5382" y="8359"/>
                    </a:cubicBezTo>
                    <a:cubicBezTo>
                      <a:pt x="6834" y="8359"/>
                      <a:pt x="7989" y="7192"/>
                      <a:pt x="7989" y="5763"/>
                    </a:cubicBezTo>
                    <a:cubicBezTo>
                      <a:pt x="8025" y="5204"/>
                      <a:pt x="7846" y="4656"/>
                      <a:pt x="7513" y="4215"/>
                    </a:cubicBezTo>
                    <a:cubicBezTo>
                      <a:pt x="7739" y="3870"/>
                      <a:pt x="7858" y="3465"/>
                      <a:pt x="7858" y="3049"/>
                    </a:cubicBezTo>
                    <a:cubicBezTo>
                      <a:pt x="7858" y="1858"/>
                      <a:pt x="6906" y="894"/>
                      <a:pt x="5715" y="882"/>
                    </a:cubicBezTo>
                    <a:cubicBezTo>
                      <a:pt x="5322" y="322"/>
                      <a:pt x="4691" y="1"/>
                      <a:pt x="4013" y="1"/>
                    </a:cubicBezTo>
                    <a:close/>
                  </a:path>
                </a:pathLst>
              </a:custGeom>
              <a:solidFill>
                <a:srgbClr val="00C3B1"/>
              </a:solidFill>
              <a:ln w="19050" cap="flat" cmpd="sng">
                <a:solidFill>
                  <a:srgbClr val="00C3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84"/>
              <p:cNvSpPr/>
              <p:nvPr/>
            </p:nvSpPr>
            <p:spPr>
              <a:xfrm>
                <a:off x="3960909" y="3498226"/>
                <a:ext cx="60992" cy="6099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906" extrusionOk="0">
                    <a:moveTo>
                      <a:pt x="168" y="1"/>
                    </a:moveTo>
                    <a:cubicBezTo>
                      <a:pt x="84" y="1"/>
                      <a:pt x="1" y="84"/>
                      <a:pt x="1" y="167"/>
                    </a:cubicBezTo>
                    <a:cubicBezTo>
                      <a:pt x="1" y="1120"/>
                      <a:pt x="775" y="1906"/>
                      <a:pt x="1751" y="1906"/>
                    </a:cubicBezTo>
                    <a:cubicBezTo>
                      <a:pt x="1834" y="1906"/>
                      <a:pt x="1906" y="1834"/>
                      <a:pt x="1906" y="1751"/>
                    </a:cubicBezTo>
                    <a:cubicBezTo>
                      <a:pt x="1906" y="1656"/>
                      <a:pt x="1834" y="1584"/>
                      <a:pt x="1751" y="1584"/>
                    </a:cubicBezTo>
                    <a:cubicBezTo>
                      <a:pt x="977" y="1584"/>
                      <a:pt x="334" y="953"/>
                      <a:pt x="334" y="167"/>
                    </a:cubicBezTo>
                    <a:cubicBezTo>
                      <a:pt x="334" y="84"/>
                      <a:pt x="263" y="1"/>
                      <a:pt x="168" y="1"/>
                    </a:cubicBezTo>
                    <a:close/>
                  </a:path>
                </a:pathLst>
              </a:custGeom>
              <a:solidFill>
                <a:srgbClr val="00C3B1"/>
              </a:solidFill>
              <a:ln w="19050" cap="flat" cmpd="sng">
                <a:solidFill>
                  <a:srgbClr val="00C3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84"/>
              <p:cNvSpPr/>
              <p:nvPr/>
            </p:nvSpPr>
            <p:spPr>
              <a:xfrm>
                <a:off x="4083981" y="3408690"/>
                <a:ext cx="44224" cy="43872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71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cubicBezTo>
                      <a:pt x="1" y="263"/>
                      <a:pt x="72" y="334"/>
                      <a:pt x="167" y="334"/>
                    </a:cubicBezTo>
                    <a:cubicBezTo>
                      <a:pt x="655" y="334"/>
                      <a:pt x="1036" y="739"/>
                      <a:pt x="1036" y="1215"/>
                    </a:cubicBezTo>
                    <a:cubicBezTo>
                      <a:pt x="1036" y="1299"/>
                      <a:pt x="1120" y="1370"/>
                      <a:pt x="1203" y="1370"/>
                    </a:cubicBezTo>
                    <a:cubicBezTo>
                      <a:pt x="1298" y="1370"/>
                      <a:pt x="1370" y="1299"/>
                      <a:pt x="1370" y="1215"/>
                    </a:cubicBezTo>
                    <a:cubicBezTo>
                      <a:pt x="1382" y="560"/>
                      <a:pt x="834" y="1"/>
                      <a:pt x="167" y="1"/>
                    </a:cubicBezTo>
                    <a:close/>
                  </a:path>
                </a:pathLst>
              </a:custGeom>
              <a:solidFill>
                <a:srgbClr val="00C3B1"/>
              </a:solidFill>
              <a:ln w="19050" cap="flat" cmpd="sng">
                <a:solidFill>
                  <a:srgbClr val="00C3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7" name="Google Shape;877;p8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8" name="Google Shape;878;p84"/>
          <p:cNvSpPr txBox="1"/>
          <p:nvPr/>
        </p:nvSpPr>
        <p:spPr>
          <a:xfrm>
            <a:off x="1130800" y="38006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single decision tree flowchart</a:t>
            </a:r>
            <a:endParaRPr/>
          </a:p>
        </p:txBody>
      </p:sp>
      <p:grpSp>
        <p:nvGrpSpPr>
          <p:cNvPr id="879" name="Google Shape;879;p84"/>
          <p:cNvGrpSpPr/>
          <p:nvPr/>
        </p:nvGrpSpPr>
        <p:grpSpPr>
          <a:xfrm>
            <a:off x="6500627" y="2466193"/>
            <a:ext cx="775947" cy="646499"/>
            <a:chOff x="3910637" y="3352690"/>
            <a:chExt cx="256800" cy="357024"/>
          </a:xfrm>
        </p:grpSpPr>
        <p:sp>
          <p:nvSpPr>
            <p:cNvPr id="880" name="Google Shape;880;p84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84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84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" name="Google Shape;883;p84"/>
          <p:cNvGrpSpPr/>
          <p:nvPr/>
        </p:nvGrpSpPr>
        <p:grpSpPr>
          <a:xfrm>
            <a:off x="7448587" y="2121544"/>
            <a:ext cx="1101980" cy="929940"/>
            <a:chOff x="3910637" y="3352690"/>
            <a:chExt cx="256800" cy="357024"/>
          </a:xfrm>
        </p:grpSpPr>
        <p:sp>
          <p:nvSpPr>
            <p:cNvPr id="884" name="Google Shape;884;p84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84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84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84"/>
          <p:cNvGrpSpPr/>
          <p:nvPr/>
        </p:nvGrpSpPr>
        <p:grpSpPr>
          <a:xfrm>
            <a:off x="7048207" y="2298242"/>
            <a:ext cx="668887" cy="1042939"/>
            <a:chOff x="3910637" y="3352690"/>
            <a:chExt cx="256800" cy="357024"/>
          </a:xfrm>
        </p:grpSpPr>
        <p:sp>
          <p:nvSpPr>
            <p:cNvPr id="888" name="Google Shape;888;p84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84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84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1" name="Google Shape;891;p84"/>
          <p:cNvSpPr txBox="1"/>
          <p:nvPr/>
        </p:nvSpPr>
        <p:spPr>
          <a:xfrm>
            <a:off x="5966425" y="3803170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RANDOM FOREST: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Many decision trees considered together</a:t>
            </a:r>
            <a:endParaRPr/>
          </a:p>
        </p:txBody>
      </p:sp>
      <p:sp>
        <p:nvSpPr>
          <p:cNvPr id="892" name="Google Shape;892;p84"/>
          <p:cNvSpPr/>
          <p:nvPr/>
        </p:nvSpPr>
        <p:spPr>
          <a:xfrm>
            <a:off x="5442225" y="2766625"/>
            <a:ext cx="622500" cy="74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84"/>
          <p:cNvSpPr txBox="1"/>
          <p:nvPr/>
        </p:nvSpPr>
        <p:spPr>
          <a:xfrm>
            <a:off x="1019400" y="727275"/>
            <a:ext cx="7105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Uses multiple decision trees to come to a majority prediction: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7990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APPEAL OF DTC MODEL</a:t>
            </a:r>
            <a:endParaRPr/>
          </a:p>
        </p:txBody>
      </p:sp>
      <p:cxnSp>
        <p:nvCxnSpPr>
          <p:cNvPr id="211" name="Google Shape;211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2" name="Google Shape;212;p40"/>
          <p:cNvSpPr/>
          <p:nvPr/>
        </p:nvSpPr>
        <p:spPr>
          <a:xfrm>
            <a:off x="1354938" y="1600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40"/>
          <p:cNvSpPr/>
          <p:nvPr/>
        </p:nvSpPr>
        <p:spPr>
          <a:xfrm>
            <a:off x="4207350" y="160095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title"/>
          </p:nvPr>
        </p:nvSpPr>
        <p:spPr>
          <a:xfrm>
            <a:off x="615450" y="2617150"/>
            <a:ext cx="2351400" cy="25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Flexibility to Expand and Enhance Brand’s Presence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40"/>
          <p:cNvSpPr txBox="1">
            <a:spLocks noGrp="1"/>
          </p:cNvSpPr>
          <p:nvPr>
            <p:ph type="title"/>
          </p:nvPr>
        </p:nvSpPr>
        <p:spPr>
          <a:xfrm>
            <a:off x="3441000" y="2617150"/>
            <a:ext cx="2414400" cy="24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Greater Opportunities to Build Positive Customer Relationships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40"/>
          <p:cNvSpPr/>
          <p:nvPr/>
        </p:nvSpPr>
        <p:spPr>
          <a:xfrm>
            <a:off x="7059750" y="160095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title"/>
          </p:nvPr>
        </p:nvSpPr>
        <p:spPr>
          <a:xfrm>
            <a:off x="6391050" y="2617150"/>
            <a:ext cx="22098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Increased Margins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8" name="Google Shape;218;p40"/>
          <p:cNvGrpSpPr/>
          <p:nvPr/>
        </p:nvGrpSpPr>
        <p:grpSpPr>
          <a:xfrm>
            <a:off x="4345422" y="1805853"/>
            <a:ext cx="596256" cy="462590"/>
            <a:chOff x="5776798" y="3409778"/>
            <a:chExt cx="346379" cy="264518"/>
          </a:xfrm>
        </p:grpSpPr>
        <p:sp>
          <p:nvSpPr>
            <p:cNvPr id="219" name="Google Shape;219;p40"/>
            <p:cNvSpPr/>
            <p:nvPr/>
          </p:nvSpPr>
          <p:spPr>
            <a:xfrm>
              <a:off x="589010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0"/>
            <p:cNvSpPr/>
            <p:nvPr/>
          </p:nvSpPr>
          <p:spPr>
            <a:xfrm>
              <a:off x="599809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0"/>
            <p:cNvSpPr/>
            <p:nvPr/>
          </p:nvSpPr>
          <p:spPr>
            <a:xfrm>
              <a:off x="5814673" y="3528367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0"/>
            <p:cNvSpPr/>
            <p:nvPr/>
          </p:nvSpPr>
          <p:spPr>
            <a:xfrm>
              <a:off x="5797995" y="3631074"/>
              <a:ext cx="10662" cy="42458"/>
            </a:xfrm>
            <a:custGeom>
              <a:avLst/>
              <a:gdLst/>
              <a:ahLst/>
              <a:cxnLst/>
              <a:rect l="l" t="t" r="r" b="b"/>
              <a:pathLst>
                <a:path w="335" h="1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0"/>
            <p:cNvSpPr/>
            <p:nvPr/>
          </p:nvSpPr>
          <p:spPr>
            <a:xfrm>
              <a:off x="5776798" y="3409778"/>
              <a:ext cx="346379" cy="264136"/>
            </a:xfrm>
            <a:custGeom>
              <a:avLst/>
              <a:gdLst/>
              <a:ahLst/>
              <a:cxnLst/>
              <a:rect l="l" t="t" r="r" b="b"/>
              <a:pathLst>
                <a:path w="10883" h="8299" extrusionOk="0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0"/>
            <p:cNvSpPr/>
            <p:nvPr/>
          </p:nvSpPr>
          <p:spPr>
            <a:xfrm>
              <a:off x="6089408" y="3637503"/>
              <a:ext cx="10662" cy="36029"/>
            </a:xfrm>
            <a:custGeom>
              <a:avLst/>
              <a:gdLst/>
              <a:ahLst/>
              <a:cxnLst/>
              <a:rect l="l" t="t" r="r" b="b"/>
              <a:pathLst>
                <a:path w="335" h="1132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40"/>
          <p:cNvGrpSpPr/>
          <p:nvPr/>
        </p:nvGrpSpPr>
        <p:grpSpPr>
          <a:xfrm>
            <a:off x="1523664" y="1805852"/>
            <a:ext cx="534982" cy="462595"/>
            <a:chOff x="6639652" y="4323777"/>
            <a:chExt cx="426315" cy="332826"/>
          </a:xfrm>
        </p:grpSpPr>
        <p:sp>
          <p:nvSpPr>
            <p:cNvPr id="226" name="Google Shape;226;p40"/>
            <p:cNvSpPr/>
            <p:nvPr/>
          </p:nvSpPr>
          <p:spPr>
            <a:xfrm>
              <a:off x="6639652" y="4323777"/>
              <a:ext cx="426315" cy="332826"/>
            </a:xfrm>
            <a:custGeom>
              <a:avLst/>
              <a:gdLst/>
              <a:ahLst/>
              <a:cxnLst/>
              <a:rect l="l" t="t" r="r" b="b"/>
              <a:pathLst>
                <a:path w="10967" h="8562" extrusionOk="0">
                  <a:moveTo>
                    <a:pt x="10585" y="382"/>
                  </a:moveTo>
                  <a:lnTo>
                    <a:pt x="10609" y="727"/>
                  </a:lnTo>
                  <a:lnTo>
                    <a:pt x="9335" y="727"/>
                  </a:lnTo>
                  <a:cubicBezTo>
                    <a:pt x="9252" y="727"/>
                    <a:pt x="9156" y="799"/>
                    <a:pt x="9156" y="906"/>
                  </a:cubicBezTo>
                  <a:cubicBezTo>
                    <a:pt x="9156" y="989"/>
                    <a:pt x="9240" y="1084"/>
                    <a:pt x="9335" y="1084"/>
                  </a:cubicBezTo>
                  <a:lnTo>
                    <a:pt x="10323" y="1084"/>
                  </a:lnTo>
                  <a:lnTo>
                    <a:pt x="10323" y="6168"/>
                  </a:lnTo>
                  <a:lnTo>
                    <a:pt x="4442" y="6168"/>
                  </a:lnTo>
                  <a:lnTo>
                    <a:pt x="4442" y="6002"/>
                  </a:lnTo>
                  <a:cubicBezTo>
                    <a:pt x="4442" y="5918"/>
                    <a:pt x="4370" y="5823"/>
                    <a:pt x="4263" y="5823"/>
                  </a:cubicBezTo>
                  <a:lnTo>
                    <a:pt x="3977" y="5823"/>
                  </a:lnTo>
                  <a:cubicBezTo>
                    <a:pt x="3953" y="5728"/>
                    <a:pt x="3906" y="5621"/>
                    <a:pt x="3846" y="5513"/>
                  </a:cubicBezTo>
                  <a:lnTo>
                    <a:pt x="4037" y="5323"/>
                  </a:lnTo>
                  <a:cubicBezTo>
                    <a:pt x="4108" y="5252"/>
                    <a:pt x="4108" y="5144"/>
                    <a:pt x="4037" y="5085"/>
                  </a:cubicBezTo>
                  <a:lnTo>
                    <a:pt x="3513" y="4561"/>
                  </a:lnTo>
                  <a:cubicBezTo>
                    <a:pt x="3489" y="4537"/>
                    <a:pt x="3441" y="4513"/>
                    <a:pt x="3394" y="4513"/>
                  </a:cubicBezTo>
                  <a:cubicBezTo>
                    <a:pt x="3358" y="4513"/>
                    <a:pt x="3311" y="4537"/>
                    <a:pt x="3275" y="4561"/>
                  </a:cubicBezTo>
                  <a:lnTo>
                    <a:pt x="3084" y="4751"/>
                  </a:lnTo>
                  <a:cubicBezTo>
                    <a:pt x="2977" y="4692"/>
                    <a:pt x="2882" y="4668"/>
                    <a:pt x="2775" y="4621"/>
                  </a:cubicBezTo>
                  <a:lnTo>
                    <a:pt x="2775" y="4335"/>
                  </a:lnTo>
                  <a:cubicBezTo>
                    <a:pt x="2775" y="4251"/>
                    <a:pt x="2703" y="4156"/>
                    <a:pt x="2596" y="4156"/>
                  </a:cubicBezTo>
                  <a:lnTo>
                    <a:pt x="2168" y="4156"/>
                  </a:lnTo>
                  <a:lnTo>
                    <a:pt x="2168" y="1084"/>
                  </a:lnTo>
                  <a:lnTo>
                    <a:pt x="8728" y="1084"/>
                  </a:lnTo>
                  <a:cubicBezTo>
                    <a:pt x="8811" y="1084"/>
                    <a:pt x="8906" y="1001"/>
                    <a:pt x="8906" y="894"/>
                  </a:cubicBezTo>
                  <a:cubicBezTo>
                    <a:pt x="8906" y="799"/>
                    <a:pt x="8835" y="715"/>
                    <a:pt x="8728" y="715"/>
                  </a:cubicBezTo>
                  <a:lnTo>
                    <a:pt x="1882" y="715"/>
                  </a:lnTo>
                  <a:lnTo>
                    <a:pt x="1882" y="382"/>
                  </a:lnTo>
                  <a:close/>
                  <a:moveTo>
                    <a:pt x="10609" y="6502"/>
                  </a:moveTo>
                  <a:lnTo>
                    <a:pt x="10609" y="6835"/>
                  </a:lnTo>
                  <a:lnTo>
                    <a:pt x="4394" y="6835"/>
                  </a:lnTo>
                  <a:cubicBezTo>
                    <a:pt x="4430" y="6811"/>
                    <a:pt x="4442" y="6764"/>
                    <a:pt x="4442" y="6716"/>
                  </a:cubicBezTo>
                  <a:lnTo>
                    <a:pt x="4442" y="6526"/>
                  </a:lnTo>
                  <a:lnTo>
                    <a:pt x="10490" y="6526"/>
                  </a:lnTo>
                  <a:cubicBezTo>
                    <a:pt x="10526" y="6526"/>
                    <a:pt x="10561" y="6514"/>
                    <a:pt x="10585" y="6502"/>
                  </a:cubicBezTo>
                  <a:close/>
                  <a:moveTo>
                    <a:pt x="2453" y="4501"/>
                  </a:moveTo>
                  <a:lnTo>
                    <a:pt x="2453" y="4740"/>
                  </a:lnTo>
                  <a:cubicBezTo>
                    <a:pt x="2453" y="4811"/>
                    <a:pt x="2513" y="4894"/>
                    <a:pt x="2584" y="4906"/>
                  </a:cubicBezTo>
                  <a:cubicBezTo>
                    <a:pt x="2751" y="4930"/>
                    <a:pt x="2894" y="5013"/>
                    <a:pt x="3049" y="5097"/>
                  </a:cubicBezTo>
                  <a:cubicBezTo>
                    <a:pt x="3078" y="5117"/>
                    <a:pt x="3110" y="5126"/>
                    <a:pt x="3141" y="5126"/>
                  </a:cubicBezTo>
                  <a:cubicBezTo>
                    <a:pt x="3183" y="5126"/>
                    <a:pt x="3223" y="5108"/>
                    <a:pt x="3251" y="5073"/>
                  </a:cubicBezTo>
                  <a:lnTo>
                    <a:pt x="3430" y="4894"/>
                  </a:lnTo>
                  <a:lnTo>
                    <a:pt x="3715" y="5168"/>
                  </a:lnTo>
                  <a:lnTo>
                    <a:pt x="3537" y="5347"/>
                  </a:lnTo>
                  <a:cubicBezTo>
                    <a:pt x="3477" y="5406"/>
                    <a:pt x="3477" y="5502"/>
                    <a:pt x="3501" y="5561"/>
                  </a:cubicBezTo>
                  <a:cubicBezTo>
                    <a:pt x="3596" y="5704"/>
                    <a:pt x="3656" y="5859"/>
                    <a:pt x="3703" y="6025"/>
                  </a:cubicBezTo>
                  <a:cubicBezTo>
                    <a:pt x="3715" y="6097"/>
                    <a:pt x="3787" y="6156"/>
                    <a:pt x="3858" y="6156"/>
                  </a:cubicBezTo>
                  <a:lnTo>
                    <a:pt x="4096" y="6156"/>
                  </a:lnTo>
                  <a:lnTo>
                    <a:pt x="4096" y="6561"/>
                  </a:lnTo>
                  <a:lnTo>
                    <a:pt x="3858" y="6561"/>
                  </a:lnTo>
                  <a:cubicBezTo>
                    <a:pt x="3787" y="6561"/>
                    <a:pt x="3715" y="6621"/>
                    <a:pt x="3703" y="6692"/>
                  </a:cubicBezTo>
                  <a:cubicBezTo>
                    <a:pt x="3656" y="6859"/>
                    <a:pt x="3596" y="7002"/>
                    <a:pt x="3501" y="7157"/>
                  </a:cubicBezTo>
                  <a:cubicBezTo>
                    <a:pt x="3465" y="7228"/>
                    <a:pt x="3477" y="7311"/>
                    <a:pt x="3537" y="7359"/>
                  </a:cubicBezTo>
                  <a:lnTo>
                    <a:pt x="3715" y="7538"/>
                  </a:lnTo>
                  <a:lnTo>
                    <a:pt x="3430" y="7823"/>
                  </a:lnTo>
                  <a:lnTo>
                    <a:pt x="3251" y="7645"/>
                  </a:lnTo>
                  <a:cubicBezTo>
                    <a:pt x="3215" y="7608"/>
                    <a:pt x="3169" y="7594"/>
                    <a:pt x="3126" y="7594"/>
                  </a:cubicBezTo>
                  <a:cubicBezTo>
                    <a:pt x="3098" y="7594"/>
                    <a:pt x="3072" y="7600"/>
                    <a:pt x="3049" y="7609"/>
                  </a:cubicBezTo>
                  <a:cubicBezTo>
                    <a:pt x="2894" y="7704"/>
                    <a:pt x="2751" y="7764"/>
                    <a:pt x="2584" y="7799"/>
                  </a:cubicBezTo>
                  <a:cubicBezTo>
                    <a:pt x="2513" y="7823"/>
                    <a:pt x="2453" y="7895"/>
                    <a:pt x="2453" y="7966"/>
                  </a:cubicBezTo>
                  <a:lnTo>
                    <a:pt x="2453" y="8204"/>
                  </a:lnTo>
                  <a:lnTo>
                    <a:pt x="2048" y="8204"/>
                  </a:lnTo>
                  <a:lnTo>
                    <a:pt x="2048" y="7966"/>
                  </a:lnTo>
                  <a:cubicBezTo>
                    <a:pt x="2048" y="7895"/>
                    <a:pt x="1989" y="7823"/>
                    <a:pt x="1917" y="7799"/>
                  </a:cubicBezTo>
                  <a:cubicBezTo>
                    <a:pt x="1751" y="7764"/>
                    <a:pt x="1596" y="7704"/>
                    <a:pt x="1453" y="7609"/>
                  </a:cubicBezTo>
                  <a:cubicBezTo>
                    <a:pt x="1426" y="7596"/>
                    <a:pt x="1396" y="7589"/>
                    <a:pt x="1366" y="7589"/>
                  </a:cubicBezTo>
                  <a:cubicBezTo>
                    <a:pt x="1317" y="7589"/>
                    <a:pt x="1269" y="7607"/>
                    <a:pt x="1239" y="7645"/>
                  </a:cubicBezTo>
                  <a:lnTo>
                    <a:pt x="1060" y="7823"/>
                  </a:lnTo>
                  <a:lnTo>
                    <a:pt x="786" y="7538"/>
                  </a:lnTo>
                  <a:lnTo>
                    <a:pt x="965" y="7359"/>
                  </a:lnTo>
                  <a:cubicBezTo>
                    <a:pt x="1025" y="7299"/>
                    <a:pt x="1025" y="7216"/>
                    <a:pt x="989" y="7157"/>
                  </a:cubicBezTo>
                  <a:cubicBezTo>
                    <a:pt x="905" y="7002"/>
                    <a:pt x="846" y="6859"/>
                    <a:pt x="798" y="6692"/>
                  </a:cubicBezTo>
                  <a:cubicBezTo>
                    <a:pt x="786" y="6621"/>
                    <a:pt x="703" y="6561"/>
                    <a:pt x="632" y="6561"/>
                  </a:cubicBezTo>
                  <a:lnTo>
                    <a:pt x="393" y="6561"/>
                  </a:lnTo>
                  <a:lnTo>
                    <a:pt x="393" y="6156"/>
                  </a:lnTo>
                  <a:lnTo>
                    <a:pt x="632" y="6156"/>
                  </a:lnTo>
                  <a:cubicBezTo>
                    <a:pt x="703" y="6156"/>
                    <a:pt x="786" y="6097"/>
                    <a:pt x="798" y="6025"/>
                  </a:cubicBezTo>
                  <a:cubicBezTo>
                    <a:pt x="822" y="5859"/>
                    <a:pt x="905" y="5704"/>
                    <a:pt x="989" y="5561"/>
                  </a:cubicBezTo>
                  <a:cubicBezTo>
                    <a:pt x="1036" y="5490"/>
                    <a:pt x="1025" y="5394"/>
                    <a:pt x="965" y="5347"/>
                  </a:cubicBezTo>
                  <a:lnTo>
                    <a:pt x="786" y="5168"/>
                  </a:lnTo>
                  <a:lnTo>
                    <a:pt x="1060" y="4894"/>
                  </a:lnTo>
                  <a:lnTo>
                    <a:pt x="1239" y="5073"/>
                  </a:lnTo>
                  <a:cubicBezTo>
                    <a:pt x="1272" y="5106"/>
                    <a:pt x="1317" y="5121"/>
                    <a:pt x="1361" y="5121"/>
                  </a:cubicBezTo>
                  <a:cubicBezTo>
                    <a:pt x="1394" y="5121"/>
                    <a:pt x="1427" y="5112"/>
                    <a:pt x="1453" y="5097"/>
                  </a:cubicBezTo>
                  <a:cubicBezTo>
                    <a:pt x="1596" y="5013"/>
                    <a:pt x="1751" y="4954"/>
                    <a:pt x="1917" y="4906"/>
                  </a:cubicBezTo>
                  <a:cubicBezTo>
                    <a:pt x="1989" y="4894"/>
                    <a:pt x="2048" y="4811"/>
                    <a:pt x="2048" y="4740"/>
                  </a:cubicBezTo>
                  <a:lnTo>
                    <a:pt x="2048" y="4501"/>
                  </a:lnTo>
                  <a:close/>
                  <a:moveTo>
                    <a:pt x="1715" y="1"/>
                  </a:moveTo>
                  <a:cubicBezTo>
                    <a:pt x="1632" y="1"/>
                    <a:pt x="1536" y="84"/>
                    <a:pt x="1536" y="191"/>
                  </a:cubicBezTo>
                  <a:lnTo>
                    <a:pt x="1536" y="882"/>
                  </a:lnTo>
                  <a:cubicBezTo>
                    <a:pt x="1536" y="977"/>
                    <a:pt x="1608" y="1061"/>
                    <a:pt x="1715" y="1061"/>
                  </a:cubicBezTo>
                  <a:lnTo>
                    <a:pt x="1822" y="1061"/>
                  </a:lnTo>
                  <a:lnTo>
                    <a:pt x="1822" y="4144"/>
                  </a:lnTo>
                  <a:cubicBezTo>
                    <a:pt x="1751" y="4156"/>
                    <a:pt x="1679" y="4240"/>
                    <a:pt x="1679" y="4311"/>
                  </a:cubicBezTo>
                  <a:lnTo>
                    <a:pt x="1679" y="4597"/>
                  </a:lnTo>
                  <a:cubicBezTo>
                    <a:pt x="1572" y="4621"/>
                    <a:pt x="1465" y="4668"/>
                    <a:pt x="1358" y="4728"/>
                  </a:cubicBezTo>
                  <a:lnTo>
                    <a:pt x="1167" y="4537"/>
                  </a:lnTo>
                  <a:cubicBezTo>
                    <a:pt x="1144" y="4501"/>
                    <a:pt x="1096" y="4490"/>
                    <a:pt x="1048" y="4490"/>
                  </a:cubicBezTo>
                  <a:cubicBezTo>
                    <a:pt x="1001" y="4490"/>
                    <a:pt x="965" y="4501"/>
                    <a:pt x="929" y="4537"/>
                  </a:cubicBezTo>
                  <a:lnTo>
                    <a:pt x="405" y="5049"/>
                  </a:lnTo>
                  <a:cubicBezTo>
                    <a:pt x="334" y="5132"/>
                    <a:pt x="334" y="5228"/>
                    <a:pt x="405" y="5287"/>
                  </a:cubicBezTo>
                  <a:lnTo>
                    <a:pt x="608" y="5490"/>
                  </a:lnTo>
                  <a:cubicBezTo>
                    <a:pt x="548" y="5585"/>
                    <a:pt x="513" y="5692"/>
                    <a:pt x="465" y="5799"/>
                  </a:cubicBezTo>
                  <a:lnTo>
                    <a:pt x="191" y="5799"/>
                  </a:lnTo>
                  <a:cubicBezTo>
                    <a:pt x="96" y="5799"/>
                    <a:pt x="1" y="5871"/>
                    <a:pt x="1" y="5978"/>
                  </a:cubicBezTo>
                  <a:lnTo>
                    <a:pt x="1" y="6716"/>
                  </a:lnTo>
                  <a:cubicBezTo>
                    <a:pt x="1" y="6811"/>
                    <a:pt x="84" y="6895"/>
                    <a:pt x="191" y="6895"/>
                  </a:cubicBezTo>
                  <a:lnTo>
                    <a:pt x="465" y="6895"/>
                  </a:lnTo>
                  <a:cubicBezTo>
                    <a:pt x="501" y="7002"/>
                    <a:pt x="548" y="7109"/>
                    <a:pt x="608" y="7216"/>
                  </a:cubicBezTo>
                  <a:lnTo>
                    <a:pt x="405" y="7407"/>
                  </a:lnTo>
                  <a:cubicBezTo>
                    <a:pt x="334" y="7478"/>
                    <a:pt x="334" y="7585"/>
                    <a:pt x="405" y="7645"/>
                  </a:cubicBezTo>
                  <a:lnTo>
                    <a:pt x="929" y="8169"/>
                  </a:lnTo>
                  <a:cubicBezTo>
                    <a:pt x="965" y="8204"/>
                    <a:pt x="1010" y="8222"/>
                    <a:pt x="1053" y="8222"/>
                  </a:cubicBezTo>
                  <a:cubicBezTo>
                    <a:pt x="1096" y="8222"/>
                    <a:pt x="1138" y="8204"/>
                    <a:pt x="1167" y="8169"/>
                  </a:cubicBezTo>
                  <a:lnTo>
                    <a:pt x="1358" y="7966"/>
                  </a:lnTo>
                  <a:cubicBezTo>
                    <a:pt x="1465" y="8026"/>
                    <a:pt x="1572" y="8061"/>
                    <a:pt x="1679" y="8109"/>
                  </a:cubicBezTo>
                  <a:lnTo>
                    <a:pt x="1679" y="8383"/>
                  </a:lnTo>
                  <a:cubicBezTo>
                    <a:pt x="1679" y="8478"/>
                    <a:pt x="1751" y="8561"/>
                    <a:pt x="1858" y="8561"/>
                  </a:cubicBezTo>
                  <a:lnTo>
                    <a:pt x="2596" y="8561"/>
                  </a:lnTo>
                  <a:cubicBezTo>
                    <a:pt x="2679" y="8561"/>
                    <a:pt x="2775" y="8490"/>
                    <a:pt x="2775" y="8383"/>
                  </a:cubicBezTo>
                  <a:lnTo>
                    <a:pt x="2775" y="8109"/>
                  </a:lnTo>
                  <a:cubicBezTo>
                    <a:pt x="2882" y="8073"/>
                    <a:pt x="2989" y="8026"/>
                    <a:pt x="3084" y="7966"/>
                  </a:cubicBezTo>
                  <a:lnTo>
                    <a:pt x="3275" y="8169"/>
                  </a:lnTo>
                  <a:cubicBezTo>
                    <a:pt x="3316" y="8204"/>
                    <a:pt x="3364" y="8222"/>
                    <a:pt x="3407" y="8222"/>
                  </a:cubicBezTo>
                  <a:cubicBezTo>
                    <a:pt x="3450" y="8222"/>
                    <a:pt x="3489" y="8204"/>
                    <a:pt x="3513" y="8169"/>
                  </a:cubicBezTo>
                  <a:lnTo>
                    <a:pt x="4037" y="7645"/>
                  </a:lnTo>
                  <a:cubicBezTo>
                    <a:pt x="4108" y="7573"/>
                    <a:pt x="4108" y="7466"/>
                    <a:pt x="4037" y="7407"/>
                  </a:cubicBezTo>
                  <a:lnTo>
                    <a:pt x="3846" y="7216"/>
                  </a:lnTo>
                  <a:cubicBezTo>
                    <a:pt x="3846" y="7192"/>
                    <a:pt x="3858" y="7192"/>
                    <a:pt x="3858" y="7180"/>
                  </a:cubicBezTo>
                  <a:lnTo>
                    <a:pt x="10764" y="7180"/>
                  </a:lnTo>
                  <a:cubicBezTo>
                    <a:pt x="10859" y="7180"/>
                    <a:pt x="10942" y="7109"/>
                    <a:pt x="10942" y="7002"/>
                  </a:cubicBezTo>
                  <a:lnTo>
                    <a:pt x="10942" y="6299"/>
                  </a:lnTo>
                  <a:cubicBezTo>
                    <a:pt x="10942" y="6216"/>
                    <a:pt x="10871" y="6121"/>
                    <a:pt x="10764" y="6121"/>
                  </a:cubicBezTo>
                  <a:lnTo>
                    <a:pt x="10657" y="6121"/>
                  </a:lnTo>
                  <a:lnTo>
                    <a:pt x="10657" y="1037"/>
                  </a:lnTo>
                  <a:lnTo>
                    <a:pt x="10788" y="1037"/>
                  </a:lnTo>
                  <a:lnTo>
                    <a:pt x="10788" y="1061"/>
                  </a:lnTo>
                  <a:cubicBezTo>
                    <a:pt x="10871" y="1061"/>
                    <a:pt x="10966" y="989"/>
                    <a:pt x="10966" y="882"/>
                  </a:cubicBezTo>
                  <a:lnTo>
                    <a:pt x="10966" y="191"/>
                  </a:lnTo>
                  <a:cubicBezTo>
                    <a:pt x="10966" y="96"/>
                    <a:pt x="10883" y="1"/>
                    <a:pt x="10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0"/>
            <p:cNvSpPr/>
            <p:nvPr/>
          </p:nvSpPr>
          <p:spPr>
            <a:xfrm>
              <a:off x="6830793" y="4458937"/>
              <a:ext cx="41244" cy="85675"/>
            </a:xfrm>
            <a:custGeom>
              <a:avLst/>
              <a:gdLst/>
              <a:ahLst/>
              <a:cxnLst/>
              <a:rect l="l" t="t" r="r" b="b"/>
              <a:pathLst>
                <a:path w="1061" h="2204" extrusionOk="0">
                  <a:moveTo>
                    <a:pt x="715" y="358"/>
                  </a:moveTo>
                  <a:lnTo>
                    <a:pt x="715" y="1858"/>
                  </a:lnTo>
                  <a:lnTo>
                    <a:pt x="370" y="1858"/>
                  </a:lnTo>
                  <a:lnTo>
                    <a:pt x="370" y="358"/>
                  </a:lnTo>
                  <a:close/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2025"/>
                  </a:lnTo>
                  <a:cubicBezTo>
                    <a:pt x="1" y="2108"/>
                    <a:pt x="72" y="2203"/>
                    <a:pt x="179" y="2203"/>
                  </a:cubicBezTo>
                  <a:lnTo>
                    <a:pt x="882" y="2203"/>
                  </a:lnTo>
                  <a:cubicBezTo>
                    <a:pt x="965" y="2203"/>
                    <a:pt x="1061" y="2132"/>
                    <a:pt x="1061" y="2025"/>
                  </a:cubicBezTo>
                  <a:lnTo>
                    <a:pt x="1061" y="179"/>
                  </a:lnTo>
                  <a:cubicBezTo>
                    <a:pt x="1061" y="84"/>
                    <a:pt x="989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0"/>
            <p:cNvSpPr/>
            <p:nvPr/>
          </p:nvSpPr>
          <p:spPr>
            <a:xfrm>
              <a:off x="6879423" y="4426556"/>
              <a:ext cx="41205" cy="118522"/>
            </a:xfrm>
            <a:custGeom>
              <a:avLst/>
              <a:gdLst/>
              <a:ahLst/>
              <a:cxnLst/>
              <a:rect l="l" t="t" r="r" b="b"/>
              <a:pathLst>
                <a:path w="1060" h="3049" extrusionOk="0">
                  <a:moveTo>
                    <a:pt x="702" y="345"/>
                  </a:moveTo>
                  <a:lnTo>
                    <a:pt x="702" y="2691"/>
                  </a:lnTo>
                  <a:lnTo>
                    <a:pt x="357" y="2691"/>
                  </a:lnTo>
                  <a:lnTo>
                    <a:pt x="357" y="345"/>
                  </a:lnTo>
                  <a:close/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lnTo>
                    <a:pt x="0" y="2869"/>
                  </a:lnTo>
                  <a:cubicBezTo>
                    <a:pt x="0" y="2965"/>
                    <a:pt x="71" y="3048"/>
                    <a:pt x="179" y="3048"/>
                  </a:cubicBezTo>
                  <a:lnTo>
                    <a:pt x="881" y="3048"/>
                  </a:lnTo>
                  <a:cubicBezTo>
                    <a:pt x="964" y="3048"/>
                    <a:pt x="1060" y="2977"/>
                    <a:pt x="1060" y="2869"/>
                  </a:cubicBezTo>
                  <a:lnTo>
                    <a:pt x="1060" y="179"/>
                  </a:lnTo>
                  <a:cubicBezTo>
                    <a:pt x="1048" y="72"/>
                    <a:pt x="964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0"/>
            <p:cNvSpPr/>
            <p:nvPr/>
          </p:nvSpPr>
          <p:spPr>
            <a:xfrm>
              <a:off x="6927549" y="4443194"/>
              <a:ext cx="41205" cy="101418"/>
            </a:xfrm>
            <a:custGeom>
              <a:avLst/>
              <a:gdLst/>
              <a:ahLst/>
              <a:cxnLst/>
              <a:rect l="l" t="t" r="r" b="b"/>
              <a:pathLst>
                <a:path w="1060" h="2609" extrusionOk="0">
                  <a:moveTo>
                    <a:pt x="715" y="358"/>
                  </a:moveTo>
                  <a:lnTo>
                    <a:pt x="715" y="2263"/>
                  </a:lnTo>
                  <a:lnTo>
                    <a:pt x="369" y="2263"/>
                  </a:lnTo>
                  <a:lnTo>
                    <a:pt x="369" y="358"/>
                  </a:lnTo>
                  <a:close/>
                  <a:moveTo>
                    <a:pt x="179" y="1"/>
                  </a:moveTo>
                  <a:cubicBezTo>
                    <a:pt x="84" y="1"/>
                    <a:pt x="0" y="72"/>
                    <a:pt x="0" y="179"/>
                  </a:cubicBezTo>
                  <a:lnTo>
                    <a:pt x="0" y="2430"/>
                  </a:lnTo>
                  <a:cubicBezTo>
                    <a:pt x="0" y="2513"/>
                    <a:pt x="72" y="2608"/>
                    <a:pt x="179" y="2608"/>
                  </a:cubicBezTo>
                  <a:lnTo>
                    <a:pt x="881" y="2608"/>
                  </a:lnTo>
                  <a:cubicBezTo>
                    <a:pt x="965" y="2608"/>
                    <a:pt x="1060" y="2537"/>
                    <a:pt x="1060" y="2430"/>
                  </a:cubicBezTo>
                  <a:lnTo>
                    <a:pt x="1060" y="179"/>
                  </a:lnTo>
                  <a:cubicBezTo>
                    <a:pt x="1060" y="72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0"/>
            <p:cNvSpPr/>
            <p:nvPr/>
          </p:nvSpPr>
          <p:spPr>
            <a:xfrm>
              <a:off x="6976141" y="4387645"/>
              <a:ext cx="41244" cy="156967"/>
            </a:xfrm>
            <a:custGeom>
              <a:avLst/>
              <a:gdLst/>
              <a:ahLst/>
              <a:cxnLst/>
              <a:rect l="l" t="t" r="r" b="b"/>
              <a:pathLst>
                <a:path w="1061" h="4038" extrusionOk="0">
                  <a:moveTo>
                    <a:pt x="679" y="358"/>
                  </a:moveTo>
                  <a:lnTo>
                    <a:pt x="679" y="3692"/>
                  </a:lnTo>
                  <a:lnTo>
                    <a:pt x="346" y="3692"/>
                  </a:lnTo>
                  <a:lnTo>
                    <a:pt x="346" y="358"/>
                  </a:lnTo>
                  <a:close/>
                  <a:moveTo>
                    <a:pt x="179" y="1"/>
                  </a:moveTo>
                  <a:cubicBezTo>
                    <a:pt x="72" y="1"/>
                    <a:pt x="0" y="96"/>
                    <a:pt x="0" y="180"/>
                  </a:cubicBezTo>
                  <a:lnTo>
                    <a:pt x="0" y="3859"/>
                  </a:lnTo>
                  <a:cubicBezTo>
                    <a:pt x="0" y="3942"/>
                    <a:pt x="72" y="4037"/>
                    <a:pt x="179" y="4037"/>
                  </a:cubicBezTo>
                  <a:lnTo>
                    <a:pt x="881" y="4037"/>
                  </a:lnTo>
                  <a:cubicBezTo>
                    <a:pt x="965" y="4037"/>
                    <a:pt x="1060" y="3966"/>
                    <a:pt x="1060" y="3859"/>
                  </a:cubicBezTo>
                  <a:lnTo>
                    <a:pt x="1060" y="180"/>
                  </a:lnTo>
                  <a:cubicBezTo>
                    <a:pt x="1060" y="96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0"/>
            <p:cNvSpPr/>
            <p:nvPr/>
          </p:nvSpPr>
          <p:spPr>
            <a:xfrm>
              <a:off x="6745193" y="4404321"/>
              <a:ext cx="50029" cy="13916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12" y="274"/>
                    <a:pt x="95" y="358"/>
                    <a:pt x="179" y="358"/>
                  </a:cubicBezTo>
                  <a:lnTo>
                    <a:pt x="1107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96"/>
                    <a:pt x="1203" y="1"/>
                    <a:pt x="1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0"/>
            <p:cNvSpPr/>
            <p:nvPr/>
          </p:nvSpPr>
          <p:spPr>
            <a:xfrm>
              <a:off x="6745193" y="4426090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72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74"/>
                    <a:pt x="1786" y="179"/>
                  </a:cubicBezTo>
                  <a:cubicBezTo>
                    <a:pt x="1786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0"/>
            <p:cNvSpPr/>
            <p:nvPr/>
          </p:nvSpPr>
          <p:spPr>
            <a:xfrm>
              <a:off x="6745193" y="4447353"/>
              <a:ext cx="69465" cy="13955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0"/>
            <p:cNvSpPr/>
            <p:nvPr/>
          </p:nvSpPr>
          <p:spPr>
            <a:xfrm>
              <a:off x="6745193" y="4468189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6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0"/>
            <p:cNvSpPr/>
            <p:nvPr/>
          </p:nvSpPr>
          <p:spPr>
            <a:xfrm>
              <a:off x="6684551" y="4528830"/>
              <a:ext cx="83809" cy="83809"/>
            </a:xfrm>
            <a:custGeom>
              <a:avLst/>
              <a:gdLst/>
              <a:ahLst/>
              <a:cxnLst/>
              <a:rect l="l" t="t" r="r" b="b"/>
              <a:pathLst>
                <a:path w="2156" h="2156" extrusionOk="0">
                  <a:moveTo>
                    <a:pt x="1084" y="0"/>
                  </a:moveTo>
                  <a:cubicBezTo>
                    <a:pt x="489" y="0"/>
                    <a:pt x="0" y="489"/>
                    <a:pt x="0" y="1084"/>
                  </a:cubicBezTo>
                  <a:cubicBezTo>
                    <a:pt x="0" y="1322"/>
                    <a:pt x="72" y="1548"/>
                    <a:pt x="227" y="1739"/>
                  </a:cubicBezTo>
                  <a:cubicBezTo>
                    <a:pt x="263" y="1782"/>
                    <a:pt x="313" y="1808"/>
                    <a:pt x="365" y="1808"/>
                  </a:cubicBezTo>
                  <a:cubicBezTo>
                    <a:pt x="398" y="1808"/>
                    <a:pt x="432" y="1798"/>
                    <a:pt x="465" y="1774"/>
                  </a:cubicBezTo>
                  <a:cubicBezTo>
                    <a:pt x="536" y="1715"/>
                    <a:pt x="548" y="1608"/>
                    <a:pt x="489" y="1536"/>
                  </a:cubicBezTo>
                  <a:cubicBezTo>
                    <a:pt x="381" y="1405"/>
                    <a:pt x="346" y="1251"/>
                    <a:pt x="346" y="1084"/>
                  </a:cubicBezTo>
                  <a:cubicBezTo>
                    <a:pt x="346" y="679"/>
                    <a:pt x="667" y="358"/>
                    <a:pt x="1072" y="358"/>
                  </a:cubicBezTo>
                  <a:cubicBezTo>
                    <a:pt x="1477" y="358"/>
                    <a:pt x="1798" y="691"/>
                    <a:pt x="1798" y="1084"/>
                  </a:cubicBezTo>
                  <a:cubicBezTo>
                    <a:pt x="1798" y="1322"/>
                    <a:pt x="1679" y="1560"/>
                    <a:pt x="1477" y="1703"/>
                  </a:cubicBezTo>
                  <a:cubicBezTo>
                    <a:pt x="1453" y="1703"/>
                    <a:pt x="1453" y="1715"/>
                    <a:pt x="1441" y="1715"/>
                  </a:cubicBezTo>
                  <a:lnTo>
                    <a:pt x="1429" y="1715"/>
                  </a:lnTo>
                  <a:lnTo>
                    <a:pt x="1417" y="1727"/>
                  </a:lnTo>
                  <a:lnTo>
                    <a:pt x="1394" y="1727"/>
                  </a:lnTo>
                  <a:cubicBezTo>
                    <a:pt x="1382" y="1727"/>
                    <a:pt x="1382" y="1739"/>
                    <a:pt x="1370" y="1739"/>
                  </a:cubicBezTo>
                  <a:cubicBezTo>
                    <a:pt x="1358" y="1739"/>
                    <a:pt x="1358" y="1762"/>
                    <a:pt x="1334" y="1762"/>
                  </a:cubicBezTo>
                  <a:lnTo>
                    <a:pt x="1322" y="1762"/>
                  </a:lnTo>
                  <a:cubicBezTo>
                    <a:pt x="1322" y="1762"/>
                    <a:pt x="1310" y="1762"/>
                    <a:pt x="1310" y="1774"/>
                  </a:cubicBezTo>
                  <a:lnTo>
                    <a:pt x="1298" y="1774"/>
                  </a:lnTo>
                  <a:cubicBezTo>
                    <a:pt x="1274" y="1774"/>
                    <a:pt x="1274" y="1774"/>
                    <a:pt x="1263" y="1786"/>
                  </a:cubicBezTo>
                  <a:cubicBezTo>
                    <a:pt x="1251" y="1786"/>
                    <a:pt x="1251" y="1786"/>
                    <a:pt x="1239" y="1798"/>
                  </a:cubicBezTo>
                  <a:lnTo>
                    <a:pt x="798" y="1798"/>
                  </a:lnTo>
                  <a:cubicBezTo>
                    <a:pt x="786" y="1798"/>
                    <a:pt x="786" y="1798"/>
                    <a:pt x="774" y="1786"/>
                  </a:cubicBezTo>
                  <a:cubicBezTo>
                    <a:pt x="762" y="1786"/>
                    <a:pt x="762" y="1786"/>
                    <a:pt x="739" y="1774"/>
                  </a:cubicBezTo>
                  <a:lnTo>
                    <a:pt x="727" y="1774"/>
                  </a:lnTo>
                  <a:cubicBezTo>
                    <a:pt x="708" y="1766"/>
                    <a:pt x="688" y="1763"/>
                    <a:pt x="668" y="1763"/>
                  </a:cubicBezTo>
                  <a:cubicBezTo>
                    <a:pt x="599" y="1763"/>
                    <a:pt x="528" y="1808"/>
                    <a:pt x="501" y="1882"/>
                  </a:cubicBezTo>
                  <a:cubicBezTo>
                    <a:pt x="477" y="1965"/>
                    <a:pt x="524" y="2072"/>
                    <a:pt x="608" y="2096"/>
                  </a:cubicBezTo>
                  <a:lnTo>
                    <a:pt x="620" y="2096"/>
                  </a:lnTo>
                  <a:cubicBezTo>
                    <a:pt x="643" y="2096"/>
                    <a:pt x="655" y="2120"/>
                    <a:pt x="667" y="2120"/>
                  </a:cubicBezTo>
                  <a:cubicBezTo>
                    <a:pt x="679" y="2120"/>
                    <a:pt x="703" y="2132"/>
                    <a:pt x="715" y="2132"/>
                  </a:cubicBezTo>
                  <a:lnTo>
                    <a:pt x="727" y="2132"/>
                  </a:lnTo>
                  <a:cubicBezTo>
                    <a:pt x="739" y="2132"/>
                    <a:pt x="762" y="2132"/>
                    <a:pt x="762" y="2143"/>
                  </a:cubicBezTo>
                  <a:lnTo>
                    <a:pt x="774" y="2143"/>
                  </a:lnTo>
                  <a:cubicBezTo>
                    <a:pt x="786" y="2143"/>
                    <a:pt x="798" y="2143"/>
                    <a:pt x="822" y="2155"/>
                  </a:cubicBezTo>
                  <a:lnTo>
                    <a:pt x="1132" y="2155"/>
                  </a:lnTo>
                  <a:cubicBezTo>
                    <a:pt x="1143" y="2155"/>
                    <a:pt x="1155" y="2155"/>
                    <a:pt x="1179" y="2143"/>
                  </a:cubicBezTo>
                  <a:lnTo>
                    <a:pt x="1191" y="2143"/>
                  </a:lnTo>
                  <a:cubicBezTo>
                    <a:pt x="1203" y="2143"/>
                    <a:pt x="1215" y="2143"/>
                    <a:pt x="1215" y="2132"/>
                  </a:cubicBezTo>
                  <a:lnTo>
                    <a:pt x="1227" y="2132"/>
                  </a:lnTo>
                  <a:cubicBezTo>
                    <a:pt x="1251" y="2132"/>
                    <a:pt x="1263" y="2120"/>
                    <a:pt x="1274" y="2120"/>
                  </a:cubicBezTo>
                  <a:cubicBezTo>
                    <a:pt x="1286" y="2120"/>
                    <a:pt x="1310" y="2096"/>
                    <a:pt x="1322" y="2096"/>
                  </a:cubicBezTo>
                  <a:lnTo>
                    <a:pt x="1334" y="2096"/>
                  </a:lnTo>
                  <a:cubicBezTo>
                    <a:pt x="1346" y="2096"/>
                    <a:pt x="1346" y="2084"/>
                    <a:pt x="1370" y="2084"/>
                  </a:cubicBezTo>
                  <a:lnTo>
                    <a:pt x="1382" y="2084"/>
                  </a:lnTo>
                  <a:cubicBezTo>
                    <a:pt x="1394" y="2084"/>
                    <a:pt x="1405" y="2072"/>
                    <a:pt x="1429" y="2072"/>
                  </a:cubicBezTo>
                  <a:cubicBezTo>
                    <a:pt x="1441" y="2072"/>
                    <a:pt x="1453" y="2060"/>
                    <a:pt x="1465" y="2060"/>
                  </a:cubicBezTo>
                  <a:lnTo>
                    <a:pt x="1489" y="2060"/>
                  </a:lnTo>
                  <a:cubicBezTo>
                    <a:pt x="1501" y="2060"/>
                    <a:pt x="1501" y="2036"/>
                    <a:pt x="1513" y="2036"/>
                  </a:cubicBezTo>
                  <a:lnTo>
                    <a:pt x="1524" y="2036"/>
                  </a:lnTo>
                  <a:cubicBezTo>
                    <a:pt x="1548" y="2024"/>
                    <a:pt x="1560" y="2024"/>
                    <a:pt x="1572" y="2013"/>
                  </a:cubicBezTo>
                  <a:cubicBezTo>
                    <a:pt x="1870" y="1798"/>
                    <a:pt x="2048" y="1477"/>
                    <a:pt x="2048" y="1120"/>
                  </a:cubicBezTo>
                  <a:cubicBezTo>
                    <a:pt x="2156" y="477"/>
                    <a:pt x="1679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40"/>
          <p:cNvGrpSpPr/>
          <p:nvPr/>
        </p:nvGrpSpPr>
        <p:grpSpPr>
          <a:xfrm>
            <a:off x="7228461" y="1805845"/>
            <a:ext cx="534992" cy="462602"/>
            <a:chOff x="5778676" y="3826972"/>
            <a:chExt cx="349052" cy="313055"/>
          </a:xfrm>
        </p:grpSpPr>
        <p:sp>
          <p:nvSpPr>
            <p:cNvPr id="237" name="Google Shape;237;p40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0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0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0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0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4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8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Random Forest Findings</a:t>
            </a:r>
            <a:endParaRPr sz="3600"/>
          </a:p>
        </p:txBody>
      </p:sp>
      <p:sp>
        <p:nvSpPr>
          <p:cNvPr id="899" name="Google Shape;899;p8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p85"/>
          <p:cNvSpPr txBox="1"/>
          <p:nvPr/>
        </p:nvSpPr>
        <p:spPr>
          <a:xfrm>
            <a:off x="523525" y="1344400"/>
            <a:ext cx="3201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Country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Month of Invoice</a:t>
            </a:r>
            <a:endParaRPr sz="1800">
              <a:solidFill>
                <a:schemeClr val="dk1"/>
              </a:solidFill>
              <a:highlight>
                <a:srgbClr val="FFFB6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Day of Week of Invoice</a:t>
            </a:r>
            <a:endParaRPr sz="1800">
              <a:solidFill>
                <a:schemeClr val="dk1"/>
              </a:solidFill>
              <a:highlight>
                <a:srgbClr val="FFFB69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p85"/>
          <p:cNvSpPr txBox="1"/>
          <p:nvPr/>
        </p:nvSpPr>
        <p:spPr>
          <a:xfrm>
            <a:off x="4752100" y="1338025"/>
            <a:ext cx="3201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Product Category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Freight Value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Review Score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Customer’s State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Payment Installments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2" name="Google Shape;902;p85"/>
          <p:cNvSpPr txBox="1"/>
          <p:nvPr/>
        </p:nvSpPr>
        <p:spPr>
          <a:xfrm>
            <a:off x="358075" y="1018300"/>
            <a:ext cx="690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Top 3 Predictors for UCI Dataset: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3" name="Google Shape;903;p85"/>
          <p:cNvSpPr txBox="1"/>
          <p:nvPr/>
        </p:nvSpPr>
        <p:spPr>
          <a:xfrm>
            <a:off x="4495800" y="1014579"/>
            <a:ext cx="40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Top 5 Predictors for Olist Dataset: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04" name="Google Shape;904;p85"/>
          <p:cNvGrpSpPr/>
          <p:nvPr/>
        </p:nvGrpSpPr>
        <p:grpSpPr>
          <a:xfrm>
            <a:off x="246830" y="1420602"/>
            <a:ext cx="276698" cy="333133"/>
            <a:chOff x="7576605" y="1983877"/>
            <a:chExt cx="276698" cy="333133"/>
          </a:xfrm>
        </p:grpSpPr>
        <p:sp>
          <p:nvSpPr>
            <p:cNvPr id="905" name="Google Shape;905;p85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85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85"/>
          <p:cNvGrpSpPr/>
          <p:nvPr/>
        </p:nvGrpSpPr>
        <p:grpSpPr>
          <a:xfrm>
            <a:off x="4437830" y="1420602"/>
            <a:ext cx="276698" cy="333133"/>
            <a:chOff x="7576605" y="1983877"/>
            <a:chExt cx="276698" cy="333133"/>
          </a:xfrm>
        </p:grpSpPr>
        <p:sp>
          <p:nvSpPr>
            <p:cNvPr id="908" name="Google Shape;908;p85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85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0" name="Google Shape;910;p85"/>
          <p:cNvSpPr txBox="1"/>
          <p:nvPr/>
        </p:nvSpPr>
        <p:spPr>
          <a:xfrm>
            <a:off x="171325" y="3220125"/>
            <a:ext cx="86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Date of Purchase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related variables are </a:t>
            </a: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not the most important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variable in predicting CLV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Random Forest Findings</a:t>
            </a:r>
            <a:endParaRPr sz="3600"/>
          </a:p>
        </p:txBody>
      </p:sp>
      <p:sp>
        <p:nvSpPr>
          <p:cNvPr id="916" name="Google Shape;916;p8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7" name="Google Shape;917;p86"/>
          <p:cNvSpPr txBox="1"/>
          <p:nvPr/>
        </p:nvSpPr>
        <p:spPr>
          <a:xfrm>
            <a:off x="523525" y="1344400"/>
            <a:ext cx="3201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Country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Month of Invoice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Day of Week of Invoice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8" name="Google Shape;918;p86"/>
          <p:cNvSpPr txBox="1"/>
          <p:nvPr/>
        </p:nvSpPr>
        <p:spPr>
          <a:xfrm>
            <a:off x="4752100" y="1338025"/>
            <a:ext cx="3201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Product Category</a:t>
            </a:r>
            <a:endParaRPr sz="1800">
              <a:solidFill>
                <a:schemeClr val="dk1"/>
              </a:solidFill>
              <a:highlight>
                <a:srgbClr val="FFFB6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Freight Value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Review Score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Customer’s State</a:t>
            </a:r>
            <a:endParaRPr sz="1800">
              <a:solidFill>
                <a:schemeClr val="dk1"/>
              </a:solidFill>
              <a:highlight>
                <a:srgbClr val="FFFB6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Payment Installments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9" name="Google Shape;919;p86"/>
          <p:cNvSpPr txBox="1"/>
          <p:nvPr/>
        </p:nvSpPr>
        <p:spPr>
          <a:xfrm>
            <a:off x="358075" y="1018300"/>
            <a:ext cx="690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Top 3 Predictors for UCI Dataset: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0" name="Google Shape;920;p86"/>
          <p:cNvSpPr txBox="1"/>
          <p:nvPr/>
        </p:nvSpPr>
        <p:spPr>
          <a:xfrm>
            <a:off x="4495800" y="1014579"/>
            <a:ext cx="40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Top 5 Predictors for Olist Dataset: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21" name="Google Shape;921;p86"/>
          <p:cNvGrpSpPr/>
          <p:nvPr/>
        </p:nvGrpSpPr>
        <p:grpSpPr>
          <a:xfrm>
            <a:off x="246830" y="1420602"/>
            <a:ext cx="276698" cy="333133"/>
            <a:chOff x="7576605" y="1983877"/>
            <a:chExt cx="276698" cy="333133"/>
          </a:xfrm>
        </p:grpSpPr>
        <p:sp>
          <p:nvSpPr>
            <p:cNvPr id="922" name="Google Shape;922;p86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86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86"/>
          <p:cNvGrpSpPr/>
          <p:nvPr/>
        </p:nvGrpSpPr>
        <p:grpSpPr>
          <a:xfrm>
            <a:off x="4437830" y="1420602"/>
            <a:ext cx="276698" cy="333133"/>
            <a:chOff x="7576605" y="1983877"/>
            <a:chExt cx="276698" cy="333133"/>
          </a:xfrm>
        </p:grpSpPr>
        <p:sp>
          <p:nvSpPr>
            <p:cNvPr id="925" name="Google Shape;925;p86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6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7" name="Google Shape;927;p86"/>
          <p:cNvSpPr txBox="1"/>
          <p:nvPr/>
        </p:nvSpPr>
        <p:spPr>
          <a:xfrm>
            <a:off x="171325" y="3220125"/>
            <a:ext cx="8652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Date of Purchase related variables are not the most important variable in predicting CLV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Cannot easily analyze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individual categories in variables like Product Category, to determine each’s importance in CLV prediction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7"/>
          <p:cNvSpPr/>
          <p:nvPr/>
        </p:nvSpPr>
        <p:spPr>
          <a:xfrm>
            <a:off x="963500" y="855075"/>
            <a:ext cx="7239000" cy="41115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87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Logistic Regression Findings</a:t>
            </a:r>
            <a:endParaRPr sz="3600"/>
          </a:p>
        </p:txBody>
      </p:sp>
      <p:graphicFrame>
        <p:nvGraphicFramePr>
          <p:cNvPr id="934" name="Google Shape;934;p87"/>
          <p:cNvGraphicFramePr/>
          <p:nvPr/>
        </p:nvGraphicFramePr>
        <p:xfrm>
          <a:off x="952500" y="86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{6B628054-E72E-4447-B720-29C8B8B3A641}</a:tableStyleId>
              </a:tblPr>
              <a:tblGrid>
                <a:gridCol w="135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Original Trainset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Balanced Trainset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UCI Train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99.61%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3. 96.78%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93.92%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59.07%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63.52%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3. 100%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74.20%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UCI Test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99.60%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97.13%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93.80%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57.21%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65.34%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100%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58.52%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Olist Train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98.39%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40.97%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36.83%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91.11%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60.88%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45.99%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71.76%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59.54%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Olist Test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98.40%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41.58%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26.70%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91.34%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53.00%</a:t>
                      </a:r>
                      <a:endParaRPr sz="11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37.56%</a:t>
                      </a:r>
                      <a:endParaRPr sz="11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65.53%</a:t>
                      </a:r>
                      <a:endParaRPr sz="11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51.29%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35" name="Google Shape;935;p87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Logistic Regression Findings</a:t>
            </a:r>
            <a:endParaRPr sz="3600"/>
          </a:p>
        </p:txBody>
      </p:sp>
      <p:pic>
        <p:nvPicPr>
          <p:cNvPr id="941" name="Google Shape;941;p88"/>
          <p:cNvPicPr preferRelativeResize="0"/>
          <p:nvPr/>
        </p:nvPicPr>
        <p:blipFill rotWithShape="1">
          <a:blip r:embed="rId3">
            <a:alphaModFix/>
          </a:blip>
          <a:srcRect l="12303"/>
          <a:stretch/>
        </p:blipFill>
        <p:spPr>
          <a:xfrm>
            <a:off x="174325" y="734800"/>
            <a:ext cx="4271075" cy="4232168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942" name="Google Shape;942;p88"/>
          <p:cNvPicPr preferRelativeResize="0"/>
          <p:nvPr/>
        </p:nvPicPr>
        <p:blipFill rotWithShape="1">
          <a:blip r:embed="rId4">
            <a:alphaModFix/>
          </a:blip>
          <a:srcRect l="26820" b="44314"/>
          <a:stretch/>
        </p:blipFill>
        <p:spPr>
          <a:xfrm>
            <a:off x="4598525" y="733288"/>
            <a:ext cx="4271075" cy="424132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943" name="Google Shape;943;p88"/>
          <p:cNvSpPr txBox="1"/>
          <p:nvPr/>
        </p:nvSpPr>
        <p:spPr>
          <a:xfrm>
            <a:off x="8345325" y="4743300"/>
            <a:ext cx="78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4" name="Google Shape;944;p88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89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MARS on Categorical Y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50" name="Google Shape;950;p89"/>
          <p:cNvSpPr txBox="1">
            <a:spLocks noGrp="1"/>
          </p:cNvSpPr>
          <p:nvPr>
            <p:ph type="body" idx="1"/>
          </p:nvPr>
        </p:nvSpPr>
        <p:spPr>
          <a:xfrm>
            <a:off x="1757450" y="1987700"/>
            <a:ext cx="1514700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	B	C</a:t>
            </a:r>
            <a:endParaRPr sz="18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1	0	0</a:t>
            </a:r>
            <a:endParaRPr sz="18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	 1	0</a:t>
            </a:r>
            <a:endParaRPr sz="18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	0	 1</a:t>
            </a:r>
            <a:endParaRPr sz="1800"/>
          </a:p>
        </p:txBody>
      </p:sp>
      <p:sp>
        <p:nvSpPr>
          <p:cNvPr id="951" name="Google Shape;951;p89"/>
          <p:cNvSpPr txBox="1">
            <a:spLocks noGrp="1"/>
          </p:cNvSpPr>
          <p:nvPr>
            <p:ph type="body" idx="1"/>
          </p:nvPr>
        </p:nvSpPr>
        <p:spPr>
          <a:xfrm>
            <a:off x="2615550" y="913950"/>
            <a:ext cx="3912900" cy="4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glm(list=family(binomial))</a:t>
            </a:r>
            <a:endParaRPr sz="1800"/>
          </a:p>
        </p:txBody>
      </p:sp>
      <p:sp>
        <p:nvSpPr>
          <p:cNvPr id="952" name="Google Shape;952;p89"/>
          <p:cNvSpPr txBox="1">
            <a:spLocks noGrp="1"/>
          </p:cNvSpPr>
          <p:nvPr>
            <p:ph type="body" idx="1"/>
          </p:nvPr>
        </p:nvSpPr>
        <p:spPr>
          <a:xfrm>
            <a:off x="4563400" y="1987700"/>
            <a:ext cx="2852100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A		 B		 C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0.7		0.01		-0.2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-0.5	 	0.06	0.2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-0.6		0.05 	  1</a:t>
            </a:r>
            <a:endParaRPr sz="1800"/>
          </a:p>
        </p:txBody>
      </p:sp>
      <p:sp>
        <p:nvSpPr>
          <p:cNvPr id="953" name="Google Shape;953;p89"/>
          <p:cNvSpPr/>
          <p:nvPr/>
        </p:nvSpPr>
        <p:spPr>
          <a:xfrm>
            <a:off x="3562525" y="2563525"/>
            <a:ext cx="773400" cy="54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89"/>
          <p:cNvSpPr txBox="1"/>
          <p:nvPr/>
        </p:nvSpPr>
        <p:spPr>
          <a:xfrm>
            <a:off x="1691250" y="4317500"/>
            <a:ext cx="576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Each level is treated as independent of the other levels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9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MARS Findings</a:t>
            </a:r>
            <a:endParaRPr sz="3600"/>
          </a:p>
        </p:txBody>
      </p:sp>
      <p:sp>
        <p:nvSpPr>
          <p:cNvPr id="960" name="Google Shape;960;p90"/>
          <p:cNvSpPr/>
          <p:nvPr/>
        </p:nvSpPr>
        <p:spPr>
          <a:xfrm>
            <a:off x="963500" y="855075"/>
            <a:ext cx="7239000" cy="41115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61" name="Google Shape;961;p90"/>
          <p:cNvGraphicFramePr/>
          <p:nvPr/>
        </p:nvGraphicFramePr>
        <p:xfrm>
          <a:off x="952500" y="86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{6B628054-E72E-4447-B720-29C8B8B3A641}</a:tableStyleId>
              </a:tblPr>
              <a:tblGrid>
                <a:gridCol w="135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Original Trainset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Balanced Trainset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UCI Train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99.48%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5.06%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3. 97.27%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94.09%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66.04%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71.40%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3. 100%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79.15%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UCI Test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99.49%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5.58%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97.47%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94.03%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66.31%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71.64%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100%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67.28%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Olist Train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99.56%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6.53%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3.05%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87.79%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64.69%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49.05%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81.68%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65.14%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Olist Test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99.56%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6.94%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2.43%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88.18 %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57.41%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39.29%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65.53%</a:t>
                      </a:r>
                      <a:endParaRPr sz="11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55.35%</a:t>
                      </a:r>
                      <a:endParaRPr sz="11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62" name="Google Shape;962;p90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9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MARS Findings</a:t>
            </a:r>
            <a:endParaRPr sz="3600"/>
          </a:p>
        </p:txBody>
      </p:sp>
      <p:sp>
        <p:nvSpPr>
          <p:cNvPr id="968" name="Google Shape;968;p91"/>
          <p:cNvSpPr/>
          <p:nvPr/>
        </p:nvSpPr>
        <p:spPr>
          <a:xfrm>
            <a:off x="963500" y="855075"/>
            <a:ext cx="7239000" cy="41115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69" name="Google Shape;969;p91"/>
          <p:cNvGraphicFramePr/>
          <p:nvPr/>
        </p:nvGraphicFramePr>
        <p:xfrm>
          <a:off x="963500" y="86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{C86EB33F-0291-465D-8D13-1C0BC8034D41}</a:tableStyleId>
              </a:tblPr>
              <a:tblGrid>
                <a:gridCol w="299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Dataset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Top 3 Variable Name/Levels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UCI Original Trainset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InvoiceDate_DayofMonth</a:t>
                      </a:r>
                      <a:endParaRPr sz="13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InvoiceDate_MonthName, August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Country, United Kingdom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UCI Balanced Trainset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InvoiceDate_MonthName, September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InvoiceDate_DayofMonth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Country, Finland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Olist Original Trainset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payment_type, voucher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housewares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construction_tools_lights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Olist Balanced Trainset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watches_gifts</a:t>
                      </a:r>
                      <a:endParaRPr sz="13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home_construction</a:t>
                      </a:r>
                      <a:endParaRPr sz="13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baby</a:t>
                      </a:r>
                      <a:endParaRPr sz="13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70" name="Google Shape;970;p91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2"/>
          <p:cNvSpPr txBox="1"/>
          <p:nvPr/>
        </p:nvSpPr>
        <p:spPr>
          <a:xfrm>
            <a:off x="0" y="0"/>
            <a:ext cx="91440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Business Opportunity Conclusion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76" name="Google Shape;976;p92"/>
          <p:cNvSpPr/>
          <p:nvPr/>
        </p:nvSpPr>
        <p:spPr>
          <a:xfrm>
            <a:off x="446250" y="639300"/>
            <a:ext cx="8251500" cy="43236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92"/>
          <p:cNvSpPr txBox="1"/>
          <p:nvPr/>
        </p:nvSpPr>
        <p:spPr>
          <a:xfrm>
            <a:off x="446250" y="639300"/>
            <a:ext cx="81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Time Series Analysis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8" name="Google Shape;978;p92"/>
          <p:cNvSpPr txBox="1"/>
          <p:nvPr/>
        </p:nvSpPr>
        <p:spPr>
          <a:xfrm>
            <a:off x="446250" y="1588600"/>
            <a:ext cx="81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Machine Learning Models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92"/>
          <p:cNvSpPr txBox="1"/>
          <p:nvPr/>
        </p:nvSpPr>
        <p:spPr>
          <a:xfrm>
            <a:off x="446250" y="3228063"/>
            <a:ext cx="81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Conclusive Findings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0" name="Google Shape;980;p92"/>
          <p:cNvSpPr txBox="1"/>
          <p:nvPr/>
        </p:nvSpPr>
        <p:spPr>
          <a:xfrm>
            <a:off x="335075" y="957125"/>
            <a:ext cx="825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Better prediction accuracy for Olist dataset which captures data over a longer period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1" name="Google Shape;981;p92"/>
          <p:cNvSpPr txBox="1"/>
          <p:nvPr/>
        </p:nvSpPr>
        <p:spPr>
          <a:xfrm>
            <a:off x="335075" y="1921375"/>
            <a:ext cx="8458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Random Forest: High Accuracy but lack definite insights into variable importance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Regression: High Accuracy but lack conclusive insights into variable importance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MARS: High Accuracy with conclusive variable importance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2" name="Google Shape;982;p92"/>
          <p:cNvSpPr txBox="1"/>
          <p:nvPr/>
        </p:nvSpPr>
        <p:spPr>
          <a:xfrm>
            <a:off x="342900" y="3584963"/>
            <a:ext cx="8458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solves the business problem/opportunity through high accuracy and provision of variable importance breakdown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is the recommended model to use for ecommerce platforms to generate value for its sellers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3"/>
          <p:cNvSpPr/>
          <p:nvPr/>
        </p:nvSpPr>
        <p:spPr>
          <a:xfrm>
            <a:off x="446250" y="639300"/>
            <a:ext cx="8251500" cy="43236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9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Overall Conclusion</a:t>
            </a:r>
            <a:endParaRPr sz="3600"/>
          </a:p>
        </p:txBody>
      </p:sp>
      <p:sp>
        <p:nvSpPr>
          <p:cNvPr id="989" name="Google Shape;989;p93"/>
          <p:cNvSpPr txBox="1"/>
          <p:nvPr/>
        </p:nvSpPr>
        <p:spPr>
          <a:xfrm>
            <a:off x="800700" y="4562750"/>
            <a:ext cx="754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Ecommerce Platform provides more insights than DTC companies</a:t>
            </a: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0" name="Google Shape;990;p93"/>
          <p:cNvSpPr txBox="1"/>
          <p:nvPr/>
        </p:nvSpPr>
        <p:spPr>
          <a:xfrm>
            <a:off x="446250" y="639300"/>
            <a:ext cx="8152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Expand and Enhance Seller Presence </a:t>
            </a: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→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 Association Rules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1" name="Google Shape;991;p93"/>
          <p:cNvSpPr txBox="1"/>
          <p:nvPr/>
        </p:nvSpPr>
        <p:spPr>
          <a:xfrm>
            <a:off x="446250" y="1893400"/>
            <a:ext cx="8152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Positive Seller Impressions and Customer Relations </a:t>
            </a: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→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 Quantile Regression &amp; MARS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2" name="Google Shape;992;p93"/>
          <p:cNvSpPr txBox="1"/>
          <p:nvPr/>
        </p:nvSpPr>
        <p:spPr>
          <a:xfrm>
            <a:off x="446250" y="3151863"/>
            <a:ext cx="8152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Customer Lifetime Value Maximisation </a:t>
            </a: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→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 MARS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3" name="Google Shape;993;p93"/>
          <p:cNvSpPr txBox="1"/>
          <p:nvPr/>
        </p:nvSpPr>
        <p:spPr>
          <a:xfrm>
            <a:off x="335075" y="1109525"/>
            <a:ext cx="7633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Associative insights across products and sellers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Increase in marginal and overall sales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Ecommerce offers more variety that is unmatched by any DTC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4" name="Google Shape;994;p93"/>
          <p:cNvSpPr txBox="1"/>
          <p:nvPr/>
        </p:nvSpPr>
        <p:spPr>
          <a:xfrm>
            <a:off x="335075" y="2378575"/>
            <a:ext cx="8458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Quantile Regression showed higher accuracy at 50th percentile but had limitations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was brought in to accurately predict customer rates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Ecommerce has a larger customer base, thus able to receive more constructive ratings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5" name="Google Shape;995;p93"/>
          <p:cNvSpPr txBox="1"/>
          <p:nvPr/>
        </p:nvSpPr>
        <p:spPr>
          <a:xfrm>
            <a:off x="342900" y="3584963"/>
            <a:ext cx="8458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is able to predict high clv customers with up to 100% accuracy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provided breakdowns into variable importance levels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Ecommerce dataset has better use for machine learning due to accuracy and variable importance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6" name="Google Shape;996;p93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9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Homepage</a:t>
            </a:r>
            <a:endParaRPr/>
          </a:p>
        </p:txBody>
      </p:sp>
      <p:pic>
        <p:nvPicPr>
          <p:cNvPr id="1002" name="Google Shape;100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350" y="1022725"/>
            <a:ext cx="7053299" cy="396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7990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" name="Google Shape;248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9" name="Google Shape;249;p41"/>
          <p:cNvSpPr/>
          <p:nvPr/>
        </p:nvSpPr>
        <p:spPr>
          <a:xfrm>
            <a:off x="5425800" y="3367213"/>
            <a:ext cx="3360000" cy="128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Opportunity 3: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Strategy Excellence through Understanding of Customer Lifetime Value (CLV) Trends and Drivers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41"/>
          <p:cNvSpPr/>
          <p:nvPr/>
        </p:nvSpPr>
        <p:spPr>
          <a:xfrm>
            <a:off x="483225" y="1124025"/>
            <a:ext cx="3360000" cy="1011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Problem 1: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Flexibility to Expand and Enhance Brand’s Presence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41"/>
          <p:cNvSpPr/>
          <p:nvPr/>
        </p:nvSpPr>
        <p:spPr>
          <a:xfrm>
            <a:off x="483150" y="3367213"/>
            <a:ext cx="3360000" cy="1287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Problem 3: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Increased Margins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2" name="Google Shape;252;p41"/>
          <p:cNvSpPr/>
          <p:nvPr/>
        </p:nvSpPr>
        <p:spPr>
          <a:xfrm>
            <a:off x="5425875" y="1124025"/>
            <a:ext cx="3360000" cy="1011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Opportunity 1: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Cost-Effective Means to Expand and Enhance Seller Presence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41"/>
          <p:cNvSpPr/>
          <p:nvPr/>
        </p:nvSpPr>
        <p:spPr>
          <a:xfrm>
            <a:off x="483150" y="2254224"/>
            <a:ext cx="3360000" cy="1011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Problem 2: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Greater Opportunities to Build Positive Customer Relationships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41"/>
          <p:cNvSpPr/>
          <p:nvPr/>
        </p:nvSpPr>
        <p:spPr>
          <a:xfrm>
            <a:off x="5425800" y="2254225"/>
            <a:ext cx="3360000" cy="1011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Opportunity 2: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Fostering Positive Seller Impressions and Customer Relations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41"/>
          <p:cNvSpPr/>
          <p:nvPr/>
        </p:nvSpPr>
        <p:spPr>
          <a:xfrm>
            <a:off x="3843225" y="1353675"/>
            <a:ext cx="1582800" cy="552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1"/>
          <p:cNvSpPr/>
          <p:nvPr/>
        </p:nvSpPr>
        <p:spPr>
          <a:xfrm>
            <a:off x="3843150" y="2415975"/>
            <a:ext cx="1582800" cy="552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1"/>
          <p:cNvSpPr/>
          <p:nvPr/>
        </p:nvSpPr>
        <p:spPr>
          <a:xfrm>
            <a:off x="3843150" y="3734875"/>
            <a:ext cx="1582800" cy="552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95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Association Rules</a:t>
            </a:r>
            <a:endParaRPr/>
          </a:p>
        </p:txBody>
      </p:sp>
      <p:pic>
        <p:nvPicPr>
          <p:cNvPr id="1008" name="Google Shape;100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400" y="916800"/>
            <a:ext cx="7173200" cy="40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388" y="888575"/>
            <a:ext cx="7137224" cy="40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96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Association Rules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97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Association Rules</a:t>
            </a:r>
            <a:endParaRPr/>
          </a:p>
        </p:txBody>
      </p:sp>
      <p:pic>
        <p:nvPicPr>
          <p:cNvPr id="1020" name="Google Shape;102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675" y="875225"/>
            <a:ext cx="7166648" cy="40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98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Time Series Forecasting Accuracies</a:t>
            </a:r>
            <a:endParaRPr/>
          </a:p>
        </p:txBody>
      </p:sp>
      <p:pic>
        <p:nvPicPr>
          <p:cNvPr id="1026" name="Google Shape;102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950" y="815275"/>
            <a:ext cx="7218100" cy="40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99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Time Series Forecasting Accuracies</a:t>
            </a:r>
            <a:endParaRPr/>
          </a:p>
        </p:txBody>
      </p:sp>
      <p:pic>
        <p:nvPicPr>
          <p:cNvPr id="1032" name="Google Shape;103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596" y="886325"/>
            <a:ext cx="6952807" cy="390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00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Time Series Forecasting Accuracies</a:t>
            </a:r>
            <a:endParaRPr/>
          </a:p>
        </p:txBody>
      </p:sp>
      <p:pic>
        <p:nvPicPr>
          <p:cNvPr id="1038" name="Google Shape;103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825" y="862350"/>
            <a:ext cx="7026351" cy="393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01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CLV Forecasting</a:t>
            </a:r>
            <a:endParaRPr/>
          </a:p>
        </p:txBody>
      </p:sp>
      <p:pic>
        <p:nvPicPr>
          <p:cNvPr id="1044" name="Google Shape;104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150" y="824050"/>
            <a:ext cx="7209701" cy="40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02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CLV Forecasting</a:t>
            </a:r>
            <a:endParaRPr/>
          </a:p>
        </p:txBody>
      </p:sp>
      <p:pic>
        <p:nvPicPr>
          <p:cNvPr id="1050" name="Google Shape;105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413" y="883750"/>
            <a:ext cx="7185176" cy="398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03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CLV Forecasting</a:t>
            </a:r>
            <a:endParaRPr/>
          </a:p>
        </p:txBody>
      </p:sp>
      <p:pic>
        <p:nvPicPr>
          <p:cNvPr id="1056" name="Google Shape;105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530" y="898325"/>
            <a:ext cx="6988938" cy="39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125" y="860475"/>
            <a:ext cx="7137748" cy="394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10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CLV Variable Importance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xfrm>
            <a:off x="495650" y="2603975"/>
            <a:ext cx="73962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Our Datasets and</a:t>
            </a:r>
            <a:endParaRPr sz="4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Data Cleaning</a:t>
            </a:r>
            <a:endParaRPr sz="4400"/>
          </a:p>
        </p:txBody>
      </p:sp>
      <p:sp>
        <p:nvSpPr>
          <p:cNvPr id="264" name="Google Shape;264;p4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057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UCI E-Commerce (DTC) Dataset</a:t>
            </a:r>
            <a:endParaRPr/>
          </a:p>
        </p:txBody>
      </p:sp>
      <p:sp>
        <p:nvSpPr>
          <p:cNvPr id="270" name="Google Shape;270;p43"/>
          <p:cNvSpPr txBox="1">
            <a:spLocks noGrp="1"/>
          </p:cNvSpPr>
          <p:nvPr>
            <p:ph type="body" idx="1"/>
          </p:nvPr>
        </p:nvSpPr>
        <p:spPr>
          <a:xfrm>
            <a:off x="588675" y="988350"/>
            <a:ext cx="7742400" cy="38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Data Cleaning Steps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Handling missing/abnormal values.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Removing of rows with missing CustomerIDs.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Assigning average price of product to transactions with Unit Price = 0.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Handling non-purchase transactions.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Filtering them via InvoiceNo and Quantity and removing them afterwards 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Handling cancelled transactions.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Matching them to their corresponding order transaction.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Derived variable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a new ‘Product Variations’ column from StockCode.</a:t>
            </a:r>
            <a:endParaRPr>
              <a:highlight>
                <a:schemeClr val="dk1"/>
              </a:highlight>
            </a:endParaRPr>
          </a:p>
        </p:txBody>
      </p:sp>
      <p:cxnSp>
        <p:nvCxnSpPr>
          <p:cNvPr id="271" name="Google Shape;271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72" name="Google Shape;272;p4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7651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Olist E-Commerce (Marketplace) Dataset</a:t>
            </a:r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body" idx="1"/>
          </p:nvPr>
        </p:nvSpPr>
        <p:spPr>
          <a:xfrm>
            <a:off x="588675" y="988350"/>
            <a:ext cx="7742400" cy="38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Data Cleaning Steps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Selecting only transactions that are delivered.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Merging 9 raw data consisting of 9 datasets 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Handling duplicates as a result of data merging (due to reasons such as having multiple review records)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Selecting the most recent review in the final merged data.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Converting time data to the right format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From character to POSIXct object.</a:t>
            </a:r>
            <a:endParaRPr>
              <a:highlight>
                <a:schemeClr val="dk1"/>
              </a:highlight>
            </a:endParaRPr>
          </a:p>
        </p:txBody>
      </p:sp>
      <p:cxnSp>
        <p:nvCxnSpPr>
          <p:cNvPr id="279" name="Google Shape;279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0" name="Google Shape;280;p4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2622</Words>
  <Application>Microsoft Office PowerPoint</Application>
  <PresentationFormat>On-screen Show (16:9)</PresentationFormat>
  <Paragraphs>563</Paragraphs>
  <Slides>69</Slides>
  <Notes>69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Montserrat</vt:lpstr>
      <vt:lpstr>Montserrat ExtraLight</vt:lpstr>
      <vt:lpstr>Arial</vt:lpstr>
      <vt:lpstr>Montserrat ExtraBold</vt:lpstr>
      <vt:lpstr>Times New Roman</vt:lpstr>
      <vt:lpstr>Montserrat Medium</vt:lpstr>
      <vt:lpstr>Futuristic Background by Slidesgo</vt:lpstr>
      <vt:lpstr>The Jack (MA) of all Trade(RS)</vt:lpstr>
      <vt:lpstr>01</vt:lpstr>
      <vt:lpstr>Increasing Competition Faced by E-Commerce Marketplaces from E-Commerce (Direct-to-Consumer) DTCs</vt:lpstr>
      <vt:lpstr>MARKETPLACE VS DTC</vt:lpstr>
      <vt:lpstr>APPEAL OF DTC MODEL</vt:lpstr>
      <vt:lpstr>OUR APPROACH  </vt:lpstr>
      <vt:lpstr>Our Datasets and Data Cleaning</vt:lpstr>
      <vt:lpstr>UCI E-Commerce (DTC) Dataset</vt:lpstr>
      <vt:lpstr>Olist E-Commerce (Marketplace) Dataset</vt:lpstr>
      <vt:lpstr>Expanding and Enhancing Seller Presence </vt:lpstr>
      <vt:lpstr>Business Problem 1</vt:lpstr>
      <vt:lpstr>OUR APPROACH</vt:lpstr>
      <vt:lpstr>Association Rules -  Understanding Purchasing Patterns</vt:lpstr>
      <vt:lpstr>Association Rules on Datasets</vt:lpstr>
      <vt:lpstr>Interesting Insights (UCI vs Olist)</vt:lpstr>
      <vt:lpstr>Building more effective recommendation systems  </vt:lpstr>
      <vt:lpstr>Building Positive Customer Relationships</vt:lpstr>
      <vt:lpstr>Business Problem 2</vt:lpstr>
      <vt:lpstr>OUR APPROACH</vt:lpstr>
      <vt:lpstr>Linear Regression</vt:lpstr>
      <vt:lpstr>Predicting Continuous Review Scores</vt:lpstr>
      <vt:lpstr>Calculation of Model Accuracy</vt:lpstr>
      <vt:lpstr>Linear Regression</vt:lpstr>
      <vt:lpstr>Linear Regression Accuracy </vt:lpstr>
      <vt:lpstr>Evaluation of Model</vt:lpstr>
      <vt:lpstr>Quantile Regression </vt:lpstr>
      <vt:lpstr>Quantile Regression Findings </vt:lpstr>
      <vt:lpstr>MARS</vt:lpstr>
      <vt:lpstr>MARS Findings</vt:lpstr>
      <vt:lpstr>Business Opportunity Conclusion</vt:lpstr>
      <vt:lpstr>Understanding Customer Value</vt:lpstr>
      <vt:lpstr>Business Problem 3</vt:lpstr>
      <vt:lpstr>RATIONALE TO GO DTC</vt:lpstr>
      <vt:lpstr>RATIONALE TO GO DTC</vt:lpstr>
      <vt:lpstr>RATIONALE TO GO DTC</vt:lpstr>
      <vt:lpstr>OUR APPROACH</vt:lpstr>
      <vt:lpstr>OUR APPROACH</vt:lpstr>
      <vt:lpstr>OUR APPROACH</vt:lpstr>
      <vt:lpstr>Time Series</vt:lpstr>
      <vt:lpstr>PowerPoint Presentation</vt:lpstr>
      <vt:lpstr>PowerPoint Presentation</vt:lpstr>
      <vt:lpstr>PowerPoint Presentation</vt:lpstr>
      <vt:lpstr>Time Series Forecast Findings</vt:lpstr>
      <vt:lpstr>Time Series Forecast Findings</vt:lpstr>
      <vt:lpstr>Time Series Forecast Findings</vt:lpstr>
      <vt:lpstr>Time Series Forecast Findings</vt:lpstr>
      <vt:lpstr>PowerPoint Presentation</vt:lpstr>
      <vt:lpstr>PowerPoint Presentation</vt:lpstr>
      <vt:lpstr>PowerPoint Presentation</vt:lpstr>
      <vt:lpstr>Random Forest Findings</vt:lpstr>
      <vt:lpstr>Random Forest Findings</vt:lpstr>
      <vt:lpstr>Logistic Regression Findings</vt:lpstr>
      <vt:lpstr>Logistic Regression Findings</vt:lpstr>
      <vt:lpstr>PowerPoint Presentation</vt:lpstr>
      <vt:lpstr>MARS Findings</vt:lpstr>
      <vt:lpstr>MARS Findings</vt:lpstr>
      <vt:lpstr>PowerPoint Presentation</vt:lpstr>
      <vt:lpstr>Overall Conclusion</vt:lpstr>
      <vt:lpstr>Appendix: Dashboard - Homepage</vt:lpstr>
      <vt:lpstr>Appendix: Dashboard - Association Rules</vt:lpstr>
      <vt:lpstr>Appendix: Dashboard - Association Rules</vt:lpstr>
      <vt:lpstr>Appendix: Dashboard - Association Rules</vt:lpstr>
      <vt:lpstr>Appendix: Time Series Forecasting Accuracies</vt:lpstr>
      <vt:lpstr>Appendix: Time Series Forecasting Accuracies</vt:lpstr>
      <vt:lpstr>Appendix: Time Series Forecasting Accuracies</vt:lpstr>
      <vt:lpstr>Appendix: Dashboard - CLV Forecasting</vt:lpstr>
      <vt:lpstr>Appendix: Dashboard - CLV Forecasting</vt:lpstr>
      <vt:lpstr>Appendix: Dashboard - CLV Forecasting</vt:lpstr>
      <vt:lpstr>Appendix: Dashboard - CLV Variable Importance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Jack (MA) of all Trade(RS)</dc:title>
  <cp:lastModifiedBy>#LEOW KEN HING BRYAN#</cp:lastModifiedBy>
  <cp:revision>1</cp:revision>
  <dcterms:modified xsi:type="dcterms:W3CDTF">2022-04-04T05:50:40Z</dcterms:modified>
</cp:coreProperties>
</file>